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7"/>
  </p:handoutMasterIdLst>
  <p:sldIdLst>
    <p:sldId id="256" r:id="rId2"/>
    <p:sldId id="257" r:id="rId3"/>
    <p:sldId id="258" r:id="rId4"/>
    <p:sldId id="266" r:id="rId5"/>
    <p:sldId id="267" r:id="rId6"/>
    <p:sldId id="268" r:id="rId7"/>
    <p:sldId id="269" r:id="rId8"/>
    <p:sldId id="270" r:id="rId9"/>
    <p:sldId id="271" r:id="rId10"/>
    <p:sldId id="265" r:id="rId11"/>
    <p:sldId id="259" r:id="rId12"/>
    <p:sldId id="260" r:id="rId13"/>
    <p:sldId id="261" r:id="rId14"/>
    <p:sldId id="262" r:id="rId15"/>
    <p:sldId id="263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90" r:id="rId29"/>
    <p:sldId id="284" r:id="rId30"/>
    <p:sldId id="285" r:id="rId31"/>
    <p:sldId id="286" r:id="rId32"/>
    <p:sldId id="287" r:id="rId33"/>
    <p:sldId id="288" r:id="rId34"/>
    <p:sldId id="289" r:id="rId35"/>
    <p:sldId id="264" r:id="rId3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C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47" d="100"/>
          <a:sy n="147" d="100"/>
        </p:scale>
        <p:origin x="54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B25C5-7578-4BB0-A64B-460C56928A1E}" type="datetimeFigureOut">
              <a:rPr lang="uk-UA" smtClean="0"/>
              <a:t>31.07.2025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C2322-6972-4806-AD68-58165845C5B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85680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/>
          <p:cNvSpPr/>
          <p:nvPr userDrawn="1"/>
        </p:nvSpPr>
        <p:spPr>
          <a:xfrm>
            <a:off x="0" y="0"/>
            <a:ext cx="9144000" cy="3851856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9" y="2196"/>
            <a:ext cx="9135024" cy="514130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5415" y="3898055"/>
            <a:ext cx="1620093" cy="10802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7171" y="1171977"/>
            <a:ext cx="813095" cy="81256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239"/>
          <a:stretch/>
        </p:blipFill>
        <p:spPr>
          <a:xfrm>
            <a:off x="3902" y="2202287"/>
            <a:ext cx="429095" cy="84476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3900" y="-46199"/>
            <a:ext cx="598869" cy="59886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9795"/>
          <a:stretch/>
        </p:blipFill>
        <p:spPr>
          <a:xfrm>
            <a:off x="1397052" y="4750096"/>
            <a:ext cx="787321" cy="39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38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/>
          <p:cNvSpPr/>
          <p:nvPr userDrawn="1"/>
        </p:nvSpPr>
        <p:spPr>
          <a:xfrm>
            <a:off x="0" y="1294316"/>
            <a:ext cx="9144000" cy="3851856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6" y="1296518"/>
            <a:ext cx="9135024" cy="384859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5415" y="118124"/>
            <a:ext cx="1620093" cy="10802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7171" y="2466301"/>
            <a:ext cx="813095" cy="81256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239"/>
          <a:stretch/>
        </p:blipFill>
        <p:spPr>
          <a:xfrm>
            <a:off x="3902" y="2923500"/>
            <a:ext cx="429095" cy="84476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7456" y="-46199"/>
            <a:ext cx="598869" cy="59886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9795"/>
          <a:stretch/>
        </p:blipFill>
        <p:spPr>
          <a:xfrm>
            <a:off x="4069405" y="4750096"/>
            <a:ext cx="787321" cy="39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12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кутник 8"/>
          <p:cNvSpPr/>
          <p:nvPr userDrawn="1"/>
        </p:nvSpPr>
        <p:spPr>
          <a:xfrm>
            <a:off x="6729211" y="0"/>
            <a:ext cx="2414789" cy="5143500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844" y="3788603"/>
            <a:ext cx="1620093" cy="10802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5" y="0"/>
            <a:ext cx="9138926" cy="51435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057" y="3136003"/>
            <a:ext cx="813095" cy="8125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7456" y="-46199"/>
            <a:ext cx="598869" cy="5988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9795"/>
          <a:stretch/>
        </p:blipFill>
        <p:spPr>
          <a:xfrm>
            <a:off x="4069405" y="4750096"/>
            <a:ext cx="787321" cy="39501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239"/>
          <a:stretch/>
        </p:blipFill>
        <p:spPr>
          <a:xfrm>
            <a:off x="3902" y="2923500"/>
            <a:ext cx="429095" cy="84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50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 userDrawn="1"/>
        </p:nvSpPr>
        <p:spPr>
          <a:xfrm>
            <a:off x="0" y="2569335"/>
            <a:ext cx="9144000" cy="2574165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5415" y="118124"/>
            <a:ext cx="1620093" cy="10802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6" y="2577966"/>
            <a:ext cx="9135024" cy="25607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320" y="3768262"/>
            <a:ext cx="813095" cy="8125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239"/>
          <a:stretch/>
        </p:blipFill>
        <p:spPr>
          <a:xfrm>
            <a:off x="8976" y="920835"/>
            <a:ext cx="429095" cy="8447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6026" y="2207603"/>
            <a:ext cx="598869" cy="5988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9795"/>
          <a:stretch/>
        </p:blipFill>
        <p:spPr>
          <a:xfrm>
            <a:off x="2948943" y="4752287"/>
            <a:ext cx="787321" cy="39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35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9144001" cy="51322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1481" y="4153433"/>
            <a:ext cx="813095" cy="8125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01" r="1"/>
          <a:stretch/>
        </p:blipFill>
        <p:spPr>
          <a:xfrm>
            <a:off x="3664040" y="3232592"/>
            <a:ext cx="858000" cy="8447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8290" y="0"/>
            <a:ext cx="598869" cy="5988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365" b="3962"/>
          <a:stretch/>
        </p:blipFill>
        <p:spPr>
          <a:xfrm>
            <a:off x="0" y="1034541"/>
            <a:ext cx="406538" cy="75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16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7" y="0"/>
            <a:ext cx="9138926" cy="5143500"/>
          </a:xfrm>
          <a:prstGeom prst="rect">
            <a:avLst/>
          </a:prstGeom>
        </p:spPr>
      </p:pic>
      <p:sp>
        <p:nvSpPr>
          <p:cNvPr id="7" name="Прямокутник 6"/>
          <p:cNvSpPr/>
          <p:nvPr userDrawn="1"/>
        </p:nvSpPr>
        <p:spPr>
          <a:xfrm>
            <a:off x="0" y="0"/>
            <a:ext cx="9144000" cy="1275008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6977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 userDrawn="1"/>
        </p:nvSpPr>
        <p:spPr>
          <a:xfrm>
            <a:off x="0" y="0"/>
            <a:ext cx="9144000" cy="1275008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127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7" y="0"/>
            <a:ext cx="913892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65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2029E-E3A8-4204-BDEE-0798EB9DD63B}" type="datetimeFigureOut">
              <a:rPr lang="uk-UA" smtClean="0"/>
              <a:t>31.07.2025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D4FE4-04C3-4447-A1BC-794AC5E9B3E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9336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7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3.png"/><Relationship Id="rId7" Type="http://schemas.openxmlformats.org/officeDocument/2006/relationships/image" Target="../media/image3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9.jpeg"/><Relationship Id="rId7" Type="http://schemas.openxmlformats.org/officeDocument/2006/relationships/image" Target="../media/image4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7.wdp"/><Relationship Id="rId5" Type="http://schemas.openxmlformats.org/officeDocument/2006/relationships/image" Target="../media/image41.png"/><Relationship Id="rId10" Type="http://schemas.microsoft.com/office/2007/relationships/hdphoto" Target="../media/hdphoto9.wdp"/><Relationship Id="rId4" Type="http://schemas.openxmlformats.org/officeDocument/2006/relationships/image" Target="../media/image40.jpe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9.jpeg"/><Relationship Id="rId7" Type="http://schemas.openxmlformats.org/officeDocument/2006/relationships/image" Target="../media/image61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13.png"/><Relationship Id="rId10" Type="http://schemas.openxmlformats.org/officeDocument/2006/relationships/image" Target="../media/image64.jpeg"/><Relationship Id="rId4" Type="http://schemas.openxmlformats.org/officeDocument/2006/relationships/image" Target="../media/image12.png"/><Relationship Id="rId9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7.jpeg"/><Relationship Id="rId7" Type="http://schemas.openxmlformats.org/officeDocument/2006/relationships/image" Target="../media/image70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13.png"/><Relationship Id="rId7" Type="http://schemas.openxmlformats.org/officeDocument/2006/relationships/image" Target="../media/image7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1.wdp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3.wdp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png"/><Relationship Id="rId5" Type="http://schemas.microsoft.com/office/2007/relationships/hdphoto" Target="../media/hdphoto15.wdp"/><Relationship Id="rId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8.wdp"/><Relationship Id="rId4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0.wdp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2.wdp"/><Relationship Id="rId4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4.wdp"/><Relationship Id="rId4" Type="http://schemas.openxmlformats.org/officeDocument/2006/relationships/image" Target="../media/image102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7" Type="http://schemas.microsoft.com/office/2007/relationships/hdphoto" Target="../media/hdphoto27.wdp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png"/><Relationship Id="rId5" Type="http://schemas.microsoft.com/office/2007/relationships/hdphoto" Target="../media/hdphoto26.wdp"/><Relationship Id="rId4" Type="http://schemas.openxmlformats.org/officeDocument/2006/relationships/image" Target="../media/image104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7" Type="http://schemas.microsoft.com/office/2007/relationships/hdphoto" Target="../media/hdphoto30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8.png"/><Relationship Id="rId5" Type="http://schemas.microsoft.com/office/2007/relationships/hdphoto" Target="../media/hdphoto29.wdp"/><Relationship Id="rId4" Type="http://schemas.openxmlformats.org/officeDocument/2006/relationships/image" Target="../media/image10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microsoft.com/office/2007/relationships/hdphoto" Target="../media/hdphoto36.wdp"/><Relationship Id="rId3" Type="http://schemas.microsoft.com/office/2007/relationships/hdphoto" Target="../media/hdphoto31.wdp"/><Relationship Id="rId7" Type="http://schemas.microsoft.com/office/2007/relationships/hdphoto" Target="../media/hdphoto33.wdp"/><Relationship Id="rId12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png"/><Relationship Id="rId11" Type="http://schemas.microsoft.com/office/2007/relationships/hdphoto" Target="../media/hdphoto35.wdp"/><Relationship Id="rId5" Type="http://schemas.microsoft.com/office/2007/relationships/hdphoto" Target="../media/hdphoto32.wdp"/><Relationship Id="rId10" Type="http://schemas.openxmlformats.org/officeDocument/2006/relationships/image" Target="../media/image113.png"/><Relationship Id="rId4" Type="http://schemas.openxmlformats.org/officeDocument/2006/relationships/image" Target="../media/image110.png"/><Relationship Id="rId9" Type="http://schemas.microsoft.com/office/2007/relationships/hdphoto" Target="../media/hdphoto34.wd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32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308" y="4128204"/>
            <a:ext cx="5311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Доповідач  - </a:t>
            </a:r>
            <a:r>
              <a:rPr lang="uk-UA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Денис МАЗУРЕНКО</a:t>
            </a:r>
          </a:p>
          <a:p>
            <a:r>
              <a:rPr lang="uk-UA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директор департаменту капітального</a:t>
            </a:r>
          </a:p>
          <a:p>
            <a:r>
              <a:rPr lang="uk-UA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будівництва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49102" y="1753557"/>
            <a:ext cx="786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Vinnytsia Sans" panose="00000500000000000000" pitchFamily="50" charset="0"/>
              </a:rPr>
              <a:t>фото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2741" y="1465634"/>
            <a:ext cx="2191966" cy="21919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174"/>
          <a:stretch/>
        </p:blipFill>
        <p:spPr>
          <a:xfrm>
            <a:off x="1" y="350165"/>
            <a:ext cx="1268834" cy="1630340"/>
          </a:xfrm>
          <a:prstGeom prst="rect">
            <a:avLst/>
          </a:prstGeom>
        </p:spPr>
      </p:pic>
      <p:sp>
        <p:nvSpPr>
          <p:cNvPr id="9" name="Округлений прямокутник 10"/>
          <p:cNvSpPr/>
          <p:nvPr/>
        </p:nvSpPr>
        <p:spPr>
          <a:xfrm>
            <a:off x="2195228" y="0"/>
            <a:ext cx="6948772" cy="504056"/>
          </a:xfrm>
          <a:prstGeom prst="roundRect">
            <a:avLst>
              <a:gd name="adj" fmla="val 22933"/>
            </a:avLst>
          </a:prstGeom>
          <a:gradFill>
            <a:gsLst>
              <a:gs pos="0">
                <a:schemeClr val="bg1">
                  <a:lumMod val="75000"/>
                  <a:alpha val="29000"/>
                </a:schemeClr>
              </a:gs>
              <a:gs pos="35000">
                <a:schemeClr val="dk1">
                  <a:tint val="37000"/>
                  <a:satMod val="300000"/>
                  <a:alpha val="54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uk-UA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nytsia Sans" panose="00000500000000000000" pitchFamily="50" charset="0"/>
                <a:cs typeface="Times New Roman" pitchFamily="18" charset="0"/>
              </a:rPr>
              <a:t>Департамент капітального будівництва міської ради  </a:t>
            </a:r>
            <a:endParaRPr lang="ru-RU" sz="1600" b="1" i="1" dirty="0">
              <a:latin typeface="Vinnytsia Sans" panose="00000500000000000000" pitchFamily="50" charset="0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29308" y="995030"/>
            <a:ext cx="911469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000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innytsia Sans" panose="00000500000000000000" pitchFamily="50" charset="0"/>
              </a:rPr>
              <a:t>Звіт</a:t>
            </a:r>
            <a:br>
              <a:rPr lang="uk-UA" sz="3000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innytsia Sans" panose="00000500000000000000" pitchFamily="50" charset="0"/>
              </a:rPr>
            </a:br>
            <a:r>
              <a:rPr lang="uk-UA" sz="3000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innytsia Sans" panose="00000500000000000000" pitchFamily="50" charset="0"/>
              </a:rPr>
              <a:t>департаменту </a:t>
            </a:r>
            <a:r>
              <a:rPr lang="ru-RU" sz="3000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innytsia Sans" panose="00000500000000000000" pitchFamily="50" charset="0"/>
              </a:rPr>
              <a:t>кап</a:t>
            </a:r>
            <a:r>
              <a:rPr lang="uk-UA" sz="3000" b="1" kern="0" dirty="0" err="1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innytsia Sans" panose="00000500000000000000" pitchFamily="50" charset="0"/>
              </a:rPr>
              <a:t>ітального</a:t>
            </a:r>
            <a:r>
              <a:rPr lang="uk-UA" sz="3000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innytsia Sans" panose="00000500000000000000" pitchFamily="50" charset="0"/>
              </a:rPr>
              <a:t> будівництва</a:t>
            </a:r>
            <a:br>
              <a:rPr lang="uk-UA" sz="3000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innytsia Sans" panose="00000500000000000000" pitchFamily="50" charset="0"/>
              </a:rPr>
            </a:br>
            <a:r>
              <a:rPr lang="uk-UA" sz="3000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innytsia Sans" panose="00000500000000000000" pitchFamily="50" charset="0"/>
              </a:rPr>
              <a:t>за 2023 рік </a:t>
            </a:r>
            <a:br>
              <a:rPr lang="uk-UA" sz="3000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innytsia Sans" panose="00000500000000000000" pitchFamily="50" charset="0"/>
              </a:rPr>
            </a:br>
            <a:r>
              <a:rPr lang="uk-UA" sz="3000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innytsia Sans" panose="00000500000000000000" pitchFamily="50" charset="0"/>
              </a:rPr>
              <a:t>по виконанню бюджетних </a:t>
            </a:r>
          </a:p>
          <a:p>
            <a:pPr algn="ctr"/>
            <a:r>
              <a:rPr lang="uk-UA" sz="3000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innytsia Sans" panose="00000500000000000000" pitchFamily="50" charset="0"/>
              </a:rPr>
              <a:t>програм та досягнення поставлених цілей</a:t>
            </a:r>
            <a:endParaRPr lang="uk-UA" sz="3000" b="1" dirty="0">
              <a:latin typeface="Vinnytsia Sa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781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75041" y="3525946"/>
            <a:ext cx="786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Vinnytsia Sans" panose="00000500000000000000" pitchFamily="50" charset="0"/>
              </a:rPr>
              <a:t>фото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28"/>
          <a:stretch/>
        </p:blipFill>
        <p:spPr>
          <a:xfrm>
            <a:off x="-6485" y="2691321"/>
            <a:ext cx="1280992" cy="16303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4226" y="1143001"/>
            <a:ext cx="7765886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Улаштування найпростіших </a:t>
            </a:r>
            <a:r>
              <a:rPr lang="uk-UA" sz="2800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укриттів</a:t>
            </a:r>
            <a:r>
              <a:rPr lang="uk-UA" sz="280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 у закладах освіти, а саме:</a:t>
            </a:r>
          </a:p>
          <a:p>
            <a:pPr marL="457200" indent="-457200" algn="ctr">
              <a:buFontTx/>
              <a:buChar char="-"/>
            </a:pPr>
            <a:r>
              <a:rPr lang="uk-UA" sz="280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24 дошкільних навчальних заклади; </a:t>
            </a:r>
          </a:p>
          <a:p>
            <a:pPr marL="457200" indent="-457200" algn="ctr">
              <a:buFontTx/>
              <a:buChar char="-"/>
            </a:pPr>
            <a:r>
              <a:rPr lang="uk-UA" sz="280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24 ліцеї;</a:t>
            </a:r>
          </a:p>
          <a:p>
            <a:pPr algn="ctr"/>
            <a:r>
              <a:rPr lang="uk-UA" sz="280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у тому числі 3 заклади прилеглих територій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ВМТГ</a:t>
            </a:r>
          </a:p>
        </p:txBody>
      </p:sp>
    </p:spTree>
    <p:extLst>
      <p:ext uri="{BB962C8B-B14F-4D97-AF65-F5344CB8AC3E}">
        <p14:creationId xmlns:p14="http://schemas.microsoft.com/office/powerpoint/2010/main" val="2256650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5274" y="816428"/>
            <a:ext cx="53113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Vinnytsia Serif" panose="00000500000000000000" pitchFamily="50" charset="0"/>
              </a:rPr>
              <a:t>Заголовок </a:t>
            </a:r>
          </a:p>
          <a:p>
            <a:r>
              <a:rPr lang="uk-UA" sz="3200" dirty="0">
                <a:latin typeface="Vinnytsia Serif" panose="00000500000000000000" pitchFamily="50" charset="0"/>
              </a:rPr>
              <a:t>презентації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5041" y="3525946"/>
            <a:ext cx="786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Vinnytsia Sans" panose="00000500000000000000" pitchFamily="50" charset="0"/>
              </a:rPr>
              <a:t>фото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296"/>
          <a:stretch/>
        </p:blipFill>
        <p:spPr>
          <a:xfrm>
            <a:off x="4901929" y="4046708"/>
            <a:ext cx="2191966" cy="10894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28"/>
          <a:stretch/>
        </p:blipFill>
        <p:spPr>
          <a:xfrm>
            <a:off x="-6485" y="2691321"/>
            <a:ext cx="1280992" cy="1630340"/>
          </a:xfrm>
          <a:prstGeom prst="rect">
            <a:avLst/>
          </a:prstGeom>
        </p:spPr>
      </p:pic>
      <p:sp>
        <p:nvSpPr>
          <p:cNvPr id="7" name="Прямоугольник 9"/>
          <p:cNvSpPr/>
          <p:nvPr/>
        </p:nvSpPr>
        <p:spPr>
          <a:xfrm>
            <a:off x="125504" y="34834"/>
            <a:ext cx="68660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1600" dirty="0">
                <a:latin typeface="Vinnytsia Sans" panose="00000500000000000000" pitchFamily="50" charset="0"/>
              </a:rPr>
              <a:t>Капітальний ремонт споруди цивільного захисту- укриття комунального закладу «Вінницький ліцей №35», по вул. Миколи Ващука,10 </a:t>
            </a:r>
            <a:r>
              <a:rPr lang="uk-UA" sz="1600" dirty="0" err="1">
                <a:latin typeface="Vinnytsia Sans" panose="00000500000000000000" pitchFamily="50" charset="0"/>
              </a:rPr>
              <a:t>м.Вінниці</a:t>
            </a:r>
            <a:endParaRPr lang="uk-UA" sz="1600" dirty="0">
              <a:latin typeface="Vinnytsia Sans" panose="00000500000000000000" pitchFamily="50" charset="0"/>
            </a:endParaRPr>
          </a:p>
        </p:txBody>
      </p:sp>
      <p:sp>
        <p:nvSpPr>
          <p:cNvPr id="8" name="Прямоугольник 10"/>
          <p:cNvSpPr/>
          <p:nvPr/>
        </p:nvSpPr>
        <p:spPr>
          <a:xfrm>
            <a:off x="-53341" y="4662536"/>
            <a:ext cx="34885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</a:rPr>
              <a:t>Вартість об'єкту: 4,69 млн грн </a:t>
            </a:r>
          </a:p>
          <a:p>
            <a:r>
              <a:rPr lang="uk-UA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</a:rPr>
              <a:t>Площа укриття:716,9 м2</a:t>
            </a:r>
          </a:p>
          <a:p>
            <a:pPr algn="ctr"/>
            <a:endParaRPr lang="uk-UA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2547" y="664421"/>
            <a:ext cx="5310953" cy="2389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5647" y="3139529"/>
            <a:ext cx="2099868" cy="1866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5950" y="3298825"/>
            <a:ext cx="3355975" cy="161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25" y="876300"/>
            <a:ext cx="2904067" cy="21780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274" y="3096150"/>
            <a:ext cx="2714627" cy="15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70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640" y="1493145"/>
            <a:ext cx="53113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>
                <a:latin typeface="Vinnytsia Serif" panose="00000500000000000000" pitchFamily="50" charset="0"/>
              </a:rPr>
              <a:t>Заголовок </a:t>
            </a:r>
          </a:p>
          <a:p>
            <a:r>
              <a:rPr lang="uk-UA" sz="4800" dirty="0">
                <a:latin typeface="Vinnytsia Serif" panose="00000500000000000000" pitchFamily="50" charset="0"/>
              </a:rPr>
              <a:t>розділу</a:t>
            </a:r>
          </a:p>
        </p:txBody>
      </p:sp>
      <p:sp>
        <p:nvSpPr>
          <p:cNvPr id="3" name="Прямоугольник 7"/>
          <p:cNvSpPr/>
          <p:nvPr/>
        </p:nvSpPr>
        <p:spPr>
          <a:xfrm>
            <a:off x="0" y="33797"/>
            <a:ext cx="56170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1600" dirty="0">
                <a:latin typeface="Vinnytsia Sans" panose="00000500000000000000" pitchFamily="50" charset="0"/>
              </a:rPr>
              <a:t>Капітальний ремонт споруди цивільного захисту- укриття комунального закладу «Вінницький ліцей №10», по вул. Андрія </a:t>
            </a:r>
            <a:r>
              <a:rPr lang="uk-UA" sz="1600" dirty="0" err="1">
                <a:latin typeface="Vinnytsia Sans" panose="00000500000000000000" pitchFamily="50" charset="0"/>
              </a:rPr>
              <a:t>Первозванного</a:t>
            </a:r>
            <a:r>
              <a:rPr lang="uk-UA" sz="1600" dirty="0">
                <a:latin typeface="Vinnytsia Sans" panose="00000500000000000000" pitchFamily="50" charset="0"/>
              </a:rPr>
              <a:t>, 22 </a:t>
            </a:r>
            <a:r>
              <a:rPr lang="uk-UA" sz="1600" dirty="0" err="1">
                <a:latin typeface="Vinnytsia Sans" panose="00000500000000000000" pitchFamily="50" charset="0"/>
              </a:rPr>
              <a:t>м.Вінниці</a:t>
            </a:r>
            <a:endParaRPr lang="uk-UA" sz="1600" dirty="0">
              <a:latin typeface="Vinnytsia Sans" panose="00000500000000000000" pitchFamily="50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449" y="1285151"/>
            <a:ext cx="2507074" cy="2010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12"/>
          <p:cNvSpPr/>
          <p:nvPr/>
        </p:nvSpPr>
        <p:spPr>
          <a:xfrm>
            <a:off x="5878033" y="4728394"/>
            <a:ext cx="3716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</a:rPr>
              <a:t>Вартість об'єкту: 4,84 млн грн</a:t>
            </a:r>
          </a:p>
          <a:p>
            <a:r>
              <a:rPr lang="uk-UA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</a:rPr>
              <a:t>Площа укриття: 234,6 м2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720" y="3457011"/>
            <a:ext cx="2159725" cy="1619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468" y="3143502"/>
            <a:ext cx="1449978" cy="1933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6179" y="79763"/>
            <a:ext cx="3120280" cy="2340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972" y="957127"/>
            <a:ext cx="2701057" cy="2025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8111" y="2566085"/>
            <a:ext cx="2869627" cy="2152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9085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6477" y="2681055"/>
            <a:ext cx="3783565" cy="207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7"/>
          <p:cNvSpPr/>
          <p:nvPr/>
        </p:nvSpPr>
        <p:spPr>
          <a:xfrm>
            <a:off x="6335613" y="4685307"/>
            <a:ext cx="339122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</a:rPr>
              <a:t>Вартість об'єкту: 3,14 млн грн</a:t>
            </a:r>
          </a:p>
          <a:p>
            <a:r>
              <a:rPr lang="uk-UA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</a:rPr>
              <a:t>Площа укриття: 312,18 м2</a:t>
            </a:r>
          </a:p>
          <a:p>
            <a:pPr algn="ctr"/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</a:rPr>
              <a:t> </a:t>
            </a:r>
          </a:p>
        </p:txBody>
      </p:sp>
      <p:sp>
        <p:nvSpPr>
          <p:cNvPr id="6" name="Прямоугольник 8"/>
          <p:cNvSpPr/>
          <p:nvPr/>
        </p:nvSpPr>
        <p:spPr>
          <a:xfrm>
            <a:off x="53581" y="-30455"/>
            <a:ext cx="88586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1600" dirty="0">
                <a:latin typeface="Vinnytsia Sans" panose="00000500000000000000" pitchFamily="50" charset="0"/>
              </a:rPr>
              <a:t>Капітальний ремонт споруди цивільного захисту- укриття комунального закладу «Дошкільний навчальний заклад №30 Вінницької міської ради», по вул. 600-річчя, 8 в </a:t>
            </a:r>
            <a:r>
              <a:rPr lang="uk-UA" sz="1600" dirty="0" err="1">
                <a:latin typeface="Vinnytsia Sans" panose="00000500000000000000" pitchFamily="50" charset="0"/>
              </a:rPr>
              <a:t>м.Вінниці</a:t>
            </a:r>
            <a:endParaRPr lang="uk-UA" sz="1600" dirty="0">
              <a:latin typeface="Vinnytsia Sans" panose="00000500000000000000" pitchFamily="50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500" y="912835"/>
            <a:ext cx="1580470" cy="1961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4193" y="624217"/>
            <a:ext cx="1579267" cy="2105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709" y="656646"/>
            <a:ext cx="3155346" cy="1776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10"/>
          <a:stretch/>
        </p:blipFill>
        <p:spPr>
          <a:xfrm>
            <a:off x="3860746" y="709109"/>
            <a:ext cx="1831677" cy="1935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2107" y="3254977"/>
            <a:ext cx="2229003" cy="1639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15" y="3103511"/>
            <a:ext cx="2560466" cy="192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24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2848" y="1494122"/>
            <a:ext cx="5311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latin typeface="Vinnytsia Sans" panose="00000500000000000000" pitchFamily="50" charset="0"/>
              </a:rPr>
              <a:t>Текст слайду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1058" y="2912409"/>
            <a:ext cx="1967331" cy="2058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7"/>
          <p:cNvSpPr/>
          <p:nvPr/>
        </p:nvSpPr>
        <p:spPr>
          <a:xfrm>
            <a:off x="25400" y="4706566"/>
            <a:ext cx="43927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</a:rPr>
              <a:t>Вартість об'єкту: 2,14 млн грн</a:t>
            </a:r>
          </a:p>
          <a:p>
            <a:r>
              <a:rPr lang="uk-UA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</a:rPr>
              <a:t>Площа укриття: 205,78 м2</a:t>
            </a:r>
          </a:p>
          <a:p>
            <a:pPr algn="ctr"/>
            <a:r>
              <a:rPr lang="uk-UA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</a:rPr>
              <a:t> </a:t>
            </a:r>
          </a:p>
        </p:txBody>
      </p:sp>
      <p:sp>
        <p:nvSpPr>
          <p:cNvPr id="6" name="Прямоугольник 9"/>
          <p:cNvSpPr/>
          <p:nvPr/>
        </p:nvSpPr>
        <p:spPr>
          <a:xfrm>
            <a:off x="-55684" y="-29707"/>
            <a:ext cx="58493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latin typeface="Vinnytsia Sans" panose="00000500000000000000" pitchFamily="50" charset="0"/>
              </a:rPr>
              <a:t>Капітальний ремонт споруди цивільного захисту- укриття комунального закладу «</a:t>
            </a:r>
            <a:r>
              <a:rPr lang="uk-UA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</a:rPr>
              <a:t>Дошкільний навчальний заклад №52 Вінницької міської ради по вул. В. </a:t>
            </a:r>
            <a:r>
              <a:rPr lang="uk-UA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</a:rPr>
              <a:t>Порика</a:t>
            </a:r>
            <a:r>
              <a:rPr lang="uk-UA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</a:rPr>
              <a:t>, 17 у м. Вінниця»</a:t>
            </a:r>
          </a:p>
        </p:txBody>
      </p:sp>
      <p:pic>
        <p:nvPicPr>
          <p:cNvPr id="7" name="Picture 3" descr="изображение_viber_2022-08-01_23-11-41-97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91" y="1100981"/>
            <a:ext cx="2978617" cy="1675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296" y="2874113"/>
            <a:ext cx="2856412" cy="1734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617" y="1155479"/>
            <a:ext cx="2334184" cy="1665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1550" y="2821240"/>
            <a:ext cx="2422450" cy="2201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2739" y="3010786"/>
            <a:ext cx="1564461" cy="1861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0925" y="74661"/>
            <a:ext cx="3294698" cy="2471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1130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" y="1313083"/>
            <a:ext cx="82989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Улаштування споруд цивільного захисту-сховищ </a:t>
            </a:r>
          </a:p>
          <a:p>
            <a:pPr algn="ctr"/>
            <a:r>
              <a:rPr lang="uk-UA" sz="3200" dirty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у 2-х закладах медичних установ загальною площею 1170 </a:t>
            </a:r>
            <a:r>
              <a:rPr lang="uk-UA" sz="3200" dirty="0" err="1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кв.м</a:t>
            </a:r>
            <a:r>
              <a:rPr lang="uk-UA" sz="3200" dirty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, а саме:</a:t>
            </a:r>
          </a:p>
        </p:txBody>
      </p:sp>
    </p:spTree>
    <p:extLst>
      <p:ext uri="{BB962C8B-B14F-4D97-AF65-F5344CB8AC3E}">
        <p14:creationId xmlns:p14="http://schemas.microsoft.com/office/powerpoint/2010/main" val="3432552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8601" y="2739685"/>
            <a:ext cx="1442165" cy="2193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4040" y="2870305"/>
            <a:ext cx="1746193" cy="2063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296"/>
          <a:stretch/>
        </p:blipFill>
        <p:spPr>
          <a:xfrm>
            <a:off x="4901929" y="4046708"/>
            <a:ext cx="2191966" cy="10894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28"/>
          <a:stretch/>
        </p:blipFill>
        <p:spPr>
          <a:xfrm>
            <a:off x="-6485" y="2691321"/>
            <a:ext cx="1280992" cy="16303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6485" y="-44833"/>
            <a:ext cx="5714502" cy="549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400" dirty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Вінницька міська клінічна лікарня швидкої медичної допомоги по вул. Київській, 68 в м. Вінниці</a:t>
            </a:r>
            <a:endParaRPr lang="uk-UA" sz="1400" dirty="0">
              <a:effectLst/>
              <a:latin typeface="Vinnytsia Sans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83211" y="4766872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uk-UA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35384" y="4584455"/>
            <a:ext cx="2526654" cy="738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uk-UA" sz="1200" i="1" dirty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Вартість об'єкту: 19,01 млн грн</a:t>
            </a:r>
          </a:p>
          <a:p>
            <a:r>
              <a:rPr lang="uk-UA" sz="12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Площа укриття: 625,8 м2</a:t>
            </a:r>
          </a:p>
          <a:p>
            <a:r>
              <a:rPr lang="uk-UA" i="1" dirty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37" y="715069"/>
            <a:ext cx="2856411" cy="1901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310" y="2989091"/>
            <a:ext cx="1784654" cy="1345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4866" y="550974"/>
            <a:ext cx="3794126" cy="2113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277" y="2786428"/>
            <a:ext cx="2974975" cy="2231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3400" y="0"/>
            <a:ext cx="2260600" cy="1323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666" y="1383736"/>
            <a:ext cx="1634067" cy="122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4411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7699" y="3042133"/>
            <a:ext cx="1935213" cy="1705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14" y="2735078"/>
            <a:ext cx="2475171" cy="1856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296"/>
          <a:stretch/>
        </p:blipFill>
        <p:spPr>
          <a:xfrm>
            <a:off x="4901929" y="4046708"/>
            <a:ext cx="2191966" cy="108949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2191" y="-19296"/>
            <a:ext cx="42150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latin typeface="Vinnytsia Sans" panose="00000500000000000000" pitchFamily="50" charset="0"/>
                <a:ea typeface="Calibri" panose="020F0502020204030204" pitchFamily="34" charset="0"/>
              </a:rPr>
              <a:t>Вінницька міська клінічна лікарня №1 по вул. Хмельницьке шосе, 96, в м. Вінниці</a:t>
            </a:r>
            <a:endParaRPr lang="uk-UA" sz="1600" dirty="0">
              <a:latin typeface="Vinnytsia Sans" panose="00000500000000000000" pitchFamily="50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5933" y="586950"/>
            <a:ext cx="1240527" cy="2385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31" y="565479"/>
            <a:ext cx="2708938" cy="2031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222274"/>
            <a:ext cx="4755445" cy="2463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875" y="2917790"/>
            <a:ext cx="3978961" cy="2192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кутник 1"/>
          <p:cNvSpPr/>
          <p:nvPr/>
        </p:nvSpPr>
        <p:spPr>
          <a:xfrm>
            <a:off x="0" y="459145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200" i="1" dirty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Вартість об'єкту: 15,07 млн грн</a:t>
            </a:r>
          </a:p>
          <a:p>
            <a:r>
              <a:rPr lang="uk-UA" sz="12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Площа укриття: 544,4 м2</a:t>
            </a:r>
          </a:p>
        </p:txBody>
      </p:sp>
    </p:spTree>
    <p:extLst>
      <p:ext uri="{BB962C8B-B14F-4D97-AF65-F5344CB8AC3E}">
        <p14:creationId xmlns:p14="http://schemas.microsoft.com/office/powerpoint/2010/main" val="2467544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87005" y="1736394"/>
            <a:ext cx="536012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Об'єкти, які постраждали внаслідок російської агресії</a:t>
            </a:r>
          </a:p>
          <a:p>
            <a:pPr algn="ctr"/>
            <a:endParaRPr lang="uk-UA" sz="3200" i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670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75041" y="3525946"/>
            <a:ext cx="786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Vinnytsia Sans" panose="00000500000000000000" pitchFamily="50" charset="0"/>
              </a:rPr>
              <a:t>фото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296"/>
          <a:stretch/>
        </p:blipFill>
        <p:spPr>
          <a:xfrm>
            <a:off x="4901929" y="4046708"/>
            <a:ext cx="2191966" cy="10894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28"/>
          <a:stretch/>
        </p:blipFill>
        <p:spPr>
          <a:xfrm>
            <a:off x="-6485" y="2691321"/>
            <a:ext cx="1280992" cy="16303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6485" y="33413"/>
            <a:ext cx="68507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Vinnytsia Sans" panose="00000500000000000000" pitchFamily="50" charset="0"/>
                <a:ea typeface="Calibri" panose="020F0502020204030204" pitchFamily="34" charset="0"/>
              </a:rPr>
              <a:t>Капітальний ремонт об'єкту нерухомого майна з укриттям по вул. </a:t>
            </a:r>
            <a:r>
              <a:rPr lang="uk-UA" dirty="0" err="1">
                <a:latin typeface="Vinnytsia Sans" panose="00000500000000000000" pitchFamily="50" charset="0"/>
                <a:ea typeface="Calibri" panose="020F0502020204030204" pitchFamily="34" charset="0"/>
              </a:rPr>
              <a:t>Замостянська</a:t>
            </a:r>
            <a:r>
              <a:rPr lang="uk-UA" dirty="0">
                <a:latin typeface="Vinnytsia Sans" panose="00000500000000000000" pitchFamily="50" charset="0"/>
                <a:ea typeface="Calibri" panose="020F0502020204030204" pitchFamily="34" charset="0"/>
              </a:rPr>
              <a:t>, 26-А</a:t>
            </a:r>
            <a:endParaRPr lang="uk-UA" dirty="0">
              <a:latin typeface="Vinnytsia Sans" panose="00000500000000000000" pitchFamily="50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32197" y="4397540"/>
            <a:ext cx="3760933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200" i="1" dirty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Вартість об'єкту: 63,36 млн грн</a:t>
            </a:r>
          </a:p>
          <a:p>
            <a:r>
              <a:rPr lang="uk-UA" sz="12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Площа укриття: 2034,6 м2</a:t>
            </a:r>
          </a:p>
          <a:p>
            <a:r>
              <a:rPr lang="uk-UA" i="1" dirty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94" y="736817"/>
            <a:ext cx="2520425" cy="1617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" y="2468911"/>
            <a:ext cx="2571911" cy="185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561" y="892566"/>
            <a:ext cx="3598014" cy="3238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2632" y="6236"/>
            <a:ext cx="2829616" cy="1708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2632" y="1761526"/>
            <a:ext cx="2829617" cy="1633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2632" y="3442313"/>
            <a:ext cx="2829616" cy="1701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4243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55587" y="3050579"/>
            <a:ext cx="786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  <a:latin typeface="Vinnytsia Sans" panose="00000500000000000000" pitchFamily="50" charset="0"/>
              </a:rPr>
              <a:t>фото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9226" y="2762656"/>
            <a:ext cx="2191966" cy="21919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78"/>
          <a:stretch/>
        </p:blipFill>
        <p:spPr>
          <a:xfrm>
            <a:off x="-12970" y="1420239"/>
            <a:ext cx="1281804" cy="16303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23631" y="0"/>
            <a:ext cx="9156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</a:rPr>
              <a:t>У 2023 році департаментом капітального будівництва передбачалися видатки на загальну суму капіталовкладень </a:t>
            </a:r>
            <a:r>
              <a:rPr lang="uk-UA" i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</a:rPr>
              <a:t>655,923 млн грн</a:t>
            </a:r>
            <a:r>
              <a:rPr lang="uk-UA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</a:rPr>
              <a:t>, з них: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3833" y="1027421"/>
            <a:ext cx="4347736" cy="468052"/>
          </a:xfrm>
          <a:prstGeom prst="rect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bliqueTopRigh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7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Доходи міського бюджету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663939" y="1012183"/>
            <a:ext cx="1815222" cy="508886"/>
          </a:xfrm>
          <a:prstGeom prst="rect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486,6 млн грн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4674016" y="1118960"/>
            <a:ext cx="884788" cy="278320"/>
          </a:xfrm>
          <a:prstGeom prst="rightArrow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latin typeface="Vinnytsia Sans" panose="00000500000000000000" pitchFamily="50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586183" y="971515"/>
            <a:ext cx="1432591" cy="549554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Vinnytsia Sans" panose="00000500000000000000" pitchFamily="50" charset="0"/>
              </a:rPr>
              <a:t>74,2 </a:t>
            </a:r>
            <a:r>
              <a:rPr lang="en-US" b="1" dirty="0">
                <a:solidFill>
                  <a:schemeClr val="tx1"/>
                </a:solidFill>
                <a:latin typeface="Vinnytsia Sans" panose="00000500000000000000" pitchFamily="50" charset="0"/>
              </a:rPr>
              <a:t>%</a:t>
            </a:r>
            <a:endParaRPr lang="uk-UA" b="1" dirty="0">
              <a:solidFill>
                <a:schemeClr val="tx1"/>
              </a:solidFill>
              <a:latin typeface="Vinnytsia Sans" panose="00000500000000000000" pitchFamily="50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3833" y="1839688"/>
            <a:ext cx="4347736" cy="4936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  <a:scene3d>
            <a:camera prst="obliqueTopRigh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7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Субвенція міжнародного банку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663939" y="1800737"/>
            <a:ext cx="1624661" cy="5584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118,2 млн грн</a:t>
            </a:r>
          </a:p>
        </p:txBody>
      </p:sp>
      <p:sp>
        <p:nvSpPr>
          <p:cNvPr id="13" name="Стрелка вправо 12"/>
          <p:cNvSpPr/>
          <p:nvPr/>
        </p:nvSpPr>
        <p:spPr>
          <a:xfrm>
            <a:off x="4674016" y="1931227"/>
            <a:ext cx="884788" cy="27832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latin typeface="Vinnytsia Sans" panose="00000500000000000000" pitchFamily="50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7586183" y="1783782"/>
            <a:ext cx="1432591" cy="54955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Vinnytsia Sans" panose="00000500000000000000" pitchFamily="50" charset="0"/>
              </a:rPr>
              <a:t>18</a:t>
            </a:r>
            <a:r>
              <a:rPr lang="en-US" b="1" dirty="0">
                <a:solidFill>
                  <a:schemeClr val="tx1"/>
                </a:solidFill>
                <a:latin typeface="Vinnytsia Sans" panose="00000500000000000000" pitchFamily="50" charset="0"/>
              </a:rPr>
              <a:t>%</a:t>
            </a:r>
            <a:endParaRPr lang="uk-UA" b="1" dirty="0">
              <a:solidFill>
                <a:schemeClr val="tx1"/>
              </a:solidFill>
              <a:latin typeface="Vinnytsia Sans" panose="00000500000000000000" pitchFamily="50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3833" y="2700533"/>
            <a:ext cx="4347736" cy="586759"/>
          </a:xfrm>
          <a:prstGeom prst="rect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bliqueTopRigh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7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  <a:cs typeface="Times New Roman" panose="02020603050405020304" pitchFamily="18" charset="0"/>
            </a:endParaRPr>
          </a:p>
          <a:p>
            <a:pPr algn="ctr"/>
            <a:r>
              <a:rPr lang="uk-UA" sz="17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Залишок субвенції міжнародного банку</a:t>
            </a:r>
          </a:p>
          <a:p>
            <a:pPr algn="ctr"/>
            <a:endParaRPr lang="uk-UA" sz="17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663939" y="2685296"/>
            <a:ext cx="1729797" cy="508886"/>
          </a:xfrm>
          <a:prstGeom prst="rect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30,6 млн грн</a:t>
            </a:r>
          </a:p>
        </p:txBody>
      </p:sp>
      <p:sp>
        <p:nvSpPr>
          <p:cNvPr id="17" name="Стрелка вправо 16"/>
          <p:cNvSpPr/>
          <p:nvPr/>
        </p:nvSpPr>
        <p:spPr>
          <a:xfrm>
            <a:off x="4674016" y="2792073"/>
            <a:ext cx="884788" cy="278320"/>
          </a:xfrm>
          <a:prstGeom prst="rightArrow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latin typeface="Vinnytsia Sans" panose="00000500000000000000" pitchFamily="50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7586183" y="2644628"/>
            <a:ext cx="1432591" cy="549554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Vinnytsia Sans" panose="00000500000000000000" pitchFamily="50" charset="0"/>
              </a:rPr>
              <a:t>4,7 </a:t>
            </a:r>
            <a:r>
              <a:rPr lang="en-US" b="1" dirty="0">
                <a:solidFill>
                  <a:schemeClr val="tx1"/>
                </a:solidFill>
                <a:latin typeface="Vinnytsia Sans" panose="00000500000000000000" pitchFamily="50" charset="0"/>
              </a:rPr>
              <a:t>%</a:t>
            </a:r>
            <a:endParaRPr lang="uk-UA" b="1" dirty="0">
              <a:solidFill>
                <a:schemeClr val="tx1"/>
              </a:solidFill>
              <a:latin typeface="Vinnytsia Sans" panose="00000500000000000000" pitchFamily="50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33833" y="3625847"/>
            <a:ext cx="4352775" cy="46805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bliqueTopRigh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7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Інші залучені кошти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663939" y="3608795"/>
            <a:ext cx="1431913" cy="4682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17 млн грн</a:t>
            </a:r>
          </a:p>
        </p:txBody>
      </p:sp>
      <p:sp>
        <p:nvSpPr>
          <p:cNvPr id="21" name="Стрелка вправо 20"/>
          <p:cNvSpPr/>
          <p:nvPr/>
        </p:nvSpPr>
        <p:spPr>
          <a:xfrm>
            <a:off x="4674016" y="3717386"/>
            <a:ext cx="884788" cy="27832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  <a:latin typeface="Vinnytsia Sans" panose="00000500000000000000" pitchFamily="50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7586183" y="3569941"/>
            <a:ext cx="1432591" cy="54955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Vinnytsia Sans" panose="00000500000000000000" pitchFamily="50" charset="0"/>
              </a:rPr>
              <a:t>2,6</a:t>
            </a:r>
            <a:r>
              <a:rPr lang="en-US" b="1" dirty="0">
                <a:solidFill>
                  <a:schemeClr val="tx1"/>
                </a:solidFill>
                <a:latin typeface="Vinnytsia Sans" panose="00000500000000000000" pitchFamily="50" charset="0"/>
              </a:rPr>
              <a:t>%</a:t>
            </a:r>
            <a:endParaRPr lang="uk-UA" b="1" dirty="0">
              <a:solidFill>
                <a:schemeClr val="tx1"/>
              </a:solidFill>
              <a:latin typeface="Vinnytsia Sans" panose="00000500000000000000" pitchFamily="50" charset="0"/>
            </a:endParaRPr>
          </a:p>
        </p:txBody>
      </p:sp>
      <p:sp>
        <p:nvSpPr>
          <p:cNvPr id="23" name="Прямоугольник 14"/>
          <p:cNvSpPr/>
          <p:nvPr/>
        </p:nvSpPr>
        <p:spPr>
          <a:xfrm>
            <a:off x="133833" y="4330613"/>
            <a:ext cx="4352775" cy="644305"/>
          </a:xfrm>
          <a:prstGeom prst="rect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bliqueTopRigh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Субвенція з МБ ДБ на облаштування безпечних умов у закладах загальної середньої освіти</a:t>
            </a:r>
          </a:p>
        </p:txBody>
      </p:sp>
      <p:sp>
        <p:nvSpPr>
          <p:cNvPr id="24" name="Прямоугольник 15"/>
          <p:cNvSpPr/>
          <p:nvPr/>
        </p:nvSpPr>
        <p:spPr>
          <a:xfrm>
            <a:off x="5663939" y="4491628"/>
            <a:ext cx="1624661" cy="468219"/>
          </a:xfrm>
          <a:prstGeom prst="rect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3,6 млн грн</a:t>
            </a:r>
          </a:p>
        </p:txBody>
      </p:sp>
      <p:sp>
        <p:nvSpPr>
          <p:cNvPr id="25" name="Стрелка вправо 16"/>
          <p:cNvSpPr/>
          <p:nvPr/>
        </p:nvSpPr>
        <p:spPr>
          <a:xfrm>
            <a:off x="4674016" y="4598405"/>
            <a:ext cx="884788" cy="278320"/>
          </a:xfrm>
          <a:prstGeom prst="rightArrow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latin typeface="Vinnytsia Sans" panose="00000500000000000000" pitchFamily="50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7586183" y="4450960"/>
            <a:ext cx="1432591" cy="549554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Vinnytsia Sans" panose="00000500000000000000" pitchFamily="50" charset="0"/>
              </a:rPr>
              <a:t>0,5 </a:t>
            </a:r>
            <a:r>
              <a:rPr lang="en-US" b="1" dirty="0">
                <a:solidFill>
                  <a:schemeClr val="tx1"/>
                </a:solidFill>
                <a:latin typeface="Vinnytsia Sans" panose="00000500000000000000" pitchFamily="50" charset="0"/>
              </a:rPr>
              <a:t>%</a:t>
            </a:r>
            <a:endParaRPr lang="uk-UA" b="1" dirty="0">
              <a:solidFill>
                <a:schemeClr val="tx1"/>
              </a:solidFill>
              <a:latin typeface="Vinnytsia Sa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718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67246" y="1316768"/>
            <a:ext cx="62353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Об</a:t>
            </a:r>
            <a:r>
              <a:rPr lang="uk-UA" sz="3600" dirty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'</a:t>
            </a:r>
            <a:r>
              <a:rPr lang="ru-RU" sz="3600" b="1" dirty="0" err="1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єкти</a:t>
            </a:r>
            <a:r>
              <a:rPr lang="ru-RU" sz="3600" b="1" dirty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із</a:t>
            </a:r>
            <a:r>
              <a:rPr lang="ru-RU" sz="3600" b="1" dirty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запобігання</a:t>
            </a:r>
            <a:r>
              <a:rPr lang="ru-RU" sz="3600" b="1" dirty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та </a:t>
            </a:r>
            <a:r>
              <a:rPr lang="ru-RU" sz="3600" b="1" dirty="0" err="1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наслідків</a:t>
            </a:r>
            <a:r>
              <a:rPr lang="ru-RU" sz="3600" b="1" dirty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надзвичайних</a:t>
            </a:r>
            <a:r>
              <a:rPr lang="ru-RU" sz="3600" b="1" dirty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ситуацій</a:t>
            </a:r>
            <a:r>
              <a:rPr lang="ru-RU" sz="3600" b="1" dirty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та </a:t>
            </a:r>
            <a:r>
              <a:rPr lang="ru-RU" sz="3600" b="1" dirty="0" err="1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наслідків</a:t>
            </a:r>
            <a:r>
              <a:rPr lang="ru-RU" sz="3600" b="1" dirty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стихійного</a:t>
            </a:r>
            <a:r>
              <a:rPr lang="ru-RU" sz="3600" b="1" dirty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лиха </a:t>
            </a:r>
            <a:endParaRPr lang="uk-UA" sz="3600" dirty="0">
              <a:ln w="0"/>
              <a:solidFill>
                <a:srgbClr val="FF0000"/>
              </a:solidFill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378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latin typeface="Vinnytsia Sans" panose="00000500000000000000" pitchFamily="50" charset="0"/>
                <a:cs typeface="Times New Roman" panose="02020603050405020304" pitchFamily="18" charset="0"/>
              </a:rPr>
              <a:t>Капітальний</a:t>
            </a:r>
            <a:r>
              <a:rPr lang="ru-RU" sz="1600" dirty="0">
                <a:latin typeface="Vinnytsia Sans" panose="00000500000000000000" pitchFamily="50" charset="0"/>
                <a:cs typeface="Times New Roman" panose="02020603050405020304" pitchFamily="18" charset="0"/>
              </a:rPr>
              <a:t> ремонт </a:t>
            </a:r>
            <a:r>
              <a:rPr lang="ru-RU" sz="1600" dirty="0" err="1">
                <a:latin typeface="Vinnytsia Sans" panose="00000500000000000000" pitchFamily="50" charset="0"/>
                <a:cs typeface="Times New Roman" panose="02020603050405020304" pitchFamily="18" charset="0"/>
              </a:rPr>
              <a:t>захисної</a:t>
            </a:r>
            <a:r>
              <a:rPr lang="ru-RU" sz="1600" dirty="0"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Vinnytsia Sans" panose="00000500000000000000" pitchFamily="50" charset="0"/>
                <a:cs typeface="Times New Roman" panose="02020603050405020304" pitchFamily="18" charset="0"/>
              </a:rPr>
              <a:t>споруди</a:t>
            </a:r>
            <a:r>
              <a:rPr lang="ru-RU" sz="1600" dirty="0"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Vinnytsia Sans" panose="00000500000000000000" pitchFamily="50" charset="0"/>
                <a:cs typeface="Times New Roman" panose="02020603050405020304" pitchFamily="18" charset="0"/>
              </a:rPr>
              <a:t>цивільного</a:t>
            </a:r>
            <a:r>
              <a:rPr lang="ru-RU" sz="1600" dirty="0"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Vinnytsia Sans" panose="00000500000000000000" pitchFamily="50" charset="0"/>
                <a:cs typeface="Times New Roman" panose="02020603050405020304" pitchFamily="18" charset="0"/>
              </a:rPr>
              <a:t>захисту</a:t>
            </a:r>
            <a:r>
              <a:rPr lang="ru-RU" sz="1600" dirty="0">
                <a:latin typeface="Vinnytsia Sans" panose="00000500000000000000" pitchFamily="50" charset="0"/>
                <a:cs typeface="Times New Roman" panose="02020603050405020304" pitchFamily="18" charset="0"/>
              </a:rPr>
              <a:t> по </a:t>
            </a:r>
            <a:r>
              <a:rPr lang="ru-RU" sz="1600" dirty="0" err="1">
                <a:latin typeface="Vinnytsia Sans" panose="00000500000000000000" pitchFamily="50" charset="0"/>
                <a:cs typeface="Times New Roman" panose="02020603050405020304" pitchFamily="18" charset="0"/>
              </a:rPr>
              <a:t>вул</a:t>
            </a:r>
            <a:r>
              <a:rPr lang="ru-RU" sz="1600" dirty="0">
                <a:latin typeface="Vinnytsia Sans" panose="00000500000000000000" pitchFamily="50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Vinnytsia Sans" panose="00000500000000000000" pitchFamily="50" charset="0"/>
                <a:cs typeface="Times New Roman" panose="02020603050405020304" pitchFamily="18" charset="0"/>
              </a:rPr>
              <a:t>Замостянська</a:t>
            </a:r>
            <a:r>
              <a:rPr lang="ru-RU" sz="1600" dirty="0">
                <a:latin typeface="Vinnytsia Sans" panose="00000500000000000000" pitchFamily="50" charset="0"/>
                <a:cs typeface="Times New Roman" panose="02020603050405020304" pitchFamily="18" charset="0"/>
              </a:rPr>
              <a:t>, 34А в м. </a:t>
            </a:r>
            <a:r>
              <a:rPr lang="ru-RU" sz="1600" dirty="0" err="1">
                <a:latin typeface="Vinnytsia Sans" panose="00000500000000000000" pitchFamily="50" charset="0"/>
                <a:cs typeface="Times New Roman" panose="02020603050405020304" pitchFamily="18" charset="0"/>
              </a:rPr>
              <a:t>Вінниці</a:t>
            </a:r>
            <a:r>
              <a:rPr lang="ru-RU" sz="1600" dirty="0">
                <a:latin typeface="Vinnytsia Sans" panose="00000500000000000000" pitchFamily="50" charset="0"/>
                <a:cs typeface="Times New Roman" panose="02020603050405020304" pitchFamily="18" charset="0"/>
              </a:rPr>
              <a:t> (</a:t>
            </a:r>
            <a:r>
              <a:rPr lang="ru-RU" sz="1600" dirty="0" err="1">
                <a:latin typeface="Vinnytsia Sans" panose="00000500000000000000" pitchFamily="50" charset="0"/>
                <a:cs typeface="Times New Roman" panose="02020603050405020304" pitchFamily="18" charset="0"/>
              </a:rPr>
              <a:t>реєстраційний</a:t>
            </a:r>
            <a:r>
              <a:rPr lang="ru-RU" sz="1600" dirty="0">
                <a:latin typeface="Vinnytsia Sans" panose="00000500000000000000" pitchFamily="50" charset="0"/>
                <a:cs typeface="Times New Roman" panose="02020603050405020304" pitchFamily="18" charset="0"/>
              </a:rPr>
              <a:t> номер </a:t>
            </a:r>
            <a:r>
              <a:rPr lang="ru-RU" sz="1600" dirty="0" err="1">
                <a:latin typeface="Vinnytsia Sans" panose="00000500000000000000" pitchFamily="50" charset="0"/>
                <a:cs typeface="Times New Roman" panose="02020603050405020304" pitchFamily="18" charset="0"/>
              </a:rPr>
              <a:t>об'єкту</a:t>
            </a:r>
            <a:r>
              <a:rPr lang="ru-RU" sz="1600" dirty="0"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Vinnytsia Sans" panose="00000500000000000000" pitchFamily="50" charset="0"/>
                <a:cs typeface="Times New Roman" panose="02020603050405020304" pitchFamily="18" charset="0"/>
              </a:rPr>
              <a:t>нерухомого</a:t>
            </a:r>
            <a:r>
              <a:rPr lang="ru-RU" sz="1600" dirty="0">
                <a:latin typeface="Vinnytsia Sans" panose="00000500000000000000" pitchFamily="50" charset="0"/>
                <a:cs typeface="Times New Roman" panose="02020603050405020304" pitchFamily="18" charset="0"/>
              </a:rPr>
              <a:t> майна 1379245305101)</a:t>
            </a:r>
            <a:endParaRPr lang="uk-UA" sz="1600" dirty="0">
              <a:solidFill>
                <a:srgbClr val="C00000"/>
              </a:solidFill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9465" y="464951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200" i="1" dirty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Вартість об'єкту: 24,48 млн грн</a:t>
            </a:r>
          </a:p>
          <a:p>
            <a:r>
              <a:rPr lang="uk-UA" sz="12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Площа укриття: 1651 м2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23" y="3703629"/>
            <a:ext cx="2734492" cy="1503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02" y="2192397"/>
            <a:ext cx="2585479" cy="1454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23" y="646331"/>
            <a:ext cx="2647406" cy="1489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846" y="691836"/>
            <a:ext cx="2797969" cy="3957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1274" y="558800"/>
            <a:ext cx="2846388" cy="2141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4990" y="2844581"/>
            <a:ext cx="2276475" cy="2298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3618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799" y="888457"/>
            <a:ext cx="867092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Нове будівництво споруд цивільного захисту-</a:t>
            </a:r>
          </a:p>
          <a:p>
            <a:pPr algn="ctr"/>
            <a:r>
              <a:rPr lang="uk-UA" sz="3200" dirty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протирадіаційні укриття.</a:t>
            </a:r>
          </a:p>
          <a:p>
            <a:pPr algn="ctr"/>
            <a:r>
              <a:rPr lang="uk-UA" sz="3200" dirty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Виконано </a:t>
            </a:r>
            <a:r>
              <a:rPr lang="uk-UA" sz="3200" dirty="0" err="1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проєктно</a:t>
            </a:r>
            <a:r>
              <a:rPr lang="uk-UA" sz="3200" dirty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-кошторисну документацію по 12 об'єктам. </a:t>
            </a:r>
          </a:p>
          <a:p>
            <a:pPr algn="ctr"/>
            <a:r>
              <a:rPr lang="uk-UA" sz="3200" dirty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Розпочаті будівельно-монтажні роботи у 8 закладах</a:t>
            </a:r>
          </a:p>
          <a:p>
            <a:pPr algn="ctr"/>
            <a:endParaRPr lang="uk-UA" sz="3200" i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504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95249" y="0"/>
            <a:ext cx="60396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000000"/>
                </a:solidFill>
                <a:latin typeface="Vinnytsia Sans" panose="00000500000000000000" pitchFamily="50" charset="0"/>
                <a:ea typeface="Calibri" panose="020F0502020204030204" pitchFamily="34" charset="0"/>
              </a:rPr>
              <a:t>Нове будівництво споруди цивільного захисту, протирадіаційне укриття комунального закладу "Вінницький ліцей № 11" по вул. Тараса Сича, 38 в м. Вінниці</a:t>
            </a:r>
            <a:endParaRPr lang="uk-UA" dirty="0">
              <a:latin typeface="Vinnytsia Sans" panose="00000500000000000000" pitchFamily="50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6216016" y="4389677"/>
            <a:ext cx="51350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Вартість об'єкту: 41,5 млн грн</a:t>
            </a:r>
          </a:p>
          <a:p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Місткість: 819 осіб</a:t>
            </a:r>
          </a:p>
          <a:p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Площа:</a:t>
            </a:r>
            <a:r>
              <a:rPr lang="uk-UA" sz="1400" i="1" dirty="0">
                <a:latin typeface="Vinnytsia Sans" panose="00000500000000000000" pitchFamily="50" charset="0"/>
                <a:cs typeface="Times New Roman" panose="02020603050405020304" pitchFamily="18" charset="0"/>
              </a:rPr>
              <a:t>1129,5 м</a:t>
            </a:r>
            <a:r>
              <a:rPr lang="uk-UA" sz="1400" i="1" baseline="30000" dirty="0">
                <a:latin typeface="Vinnytsia Sans" panose="00000500000000000000" pitchFamily="50" charset="0"/>
                <a:cs typeface="Times New Roman" panose="02020603050405020304" pitchFamily="18" charset="0"/>
              </a:rPr>
              <a:t>2</a:t>
            </a:r>
            <a:endParaRPr lang="uk-UA" sz="14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92"/>
                    </a14:imgEffect>
                    <a14:imgEffect>
                      <a14:saturation sat="1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200329"/>
            <a:ext cx="5984240" cy="3467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480"/>
          <a:stretch/>
        </p:blipFill>
        <p:spPr>
          <a:xfrm>
            <a:off x="6134943" y="955411"/>
            <a:ext cx="2921003" cy="2848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1220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-1" y="0"/>
            <a:ext cx="72199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Vinnytsia Sans" panose="00000500000000000000" pitchFamily="50" charset="0"/>
                <a:cs typeface="Times New Roman" panose="02020603050405020304" pitchFamily="18" charset="0"/>
              </a:rPr>
              <a:t>Нове будівництво споруди цивільного захисту, протирадіаційне укриття комунального закладу «Вінницький ліцей №12»  по вул. М. </a:t>
            </a:r>
            <a:r>
              <a:rPr lang="uk-UA" dirty="0" err="1">
                <a:latin typeface="Vinnytsia Sans" panose="00000500000000000000" pitchFamily="50" charset="0"/>
                <a:cs typeface="Times New Roman" panose="02020603050405020304" pitchFamily="18" charset="0"/>
              </a:rPr>
              <a:t>Шимка</a:t>
            </a:r>
            <a:r>
              <a:rPr lang="uk-UA" dirty="0">
                <a:latin typeface="Vinnytsia Sans" panose="00000500000000000000" pitchFamily="50" charset="0"/>
                <a:cs typeface="Times New Roman" panose="02020603050405020304" pitchFamily="18" charset="0"/>
              </a:rPr>
              <a:t>, 3 в м. Вінниці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82550" y="4345285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Вартість об'єкту: 60,9 млн грн</a:t>
            </a:r>
          </a:p>
          <a:p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Місткість: 987 осіб</a:t>
            </a:r>
          </a:p>
          <a:p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Площа:</a:t>
            </a:r>
            <a:r>
              <a:rPr lang="uk-UA" sz="1400" i="1" dirty="0">
                <a:latin typeface="Vinnytsia Sans" panose="00000500000000000000" pitchFamily="50" charset="0"/>
                <a:cs typeface="Times New Roman" panose="02020603050405020304" pitchFamily="18" charset="0"/>
              </a:rPr>
              <a:t>1362,5 м</a:t>
            </a:r>
            <a:r>
              <a:rPr lang="uk-UA" sz="1400" i="1" baseline="30000" dirty="0">
                <a:latin typeface="Vinnytsia Sans" panose="00000500000000000000" pitchFamily="50" charset="0"/>
                <a:cs typeface="Times New Roman" panose="02020603050405020304" pitchFamily="18" charset="0"/>
              </a:rPr>
              <a:t>2</a:t>
            </a:r>
            <a:endParaRPr lang="uk-UA" sz="14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1253" y="1191935"/>
            <a:ext cx="3705014" cy="3257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96" y="1257300"/>
            <a:ext cx="5063491" cy="3004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2792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2224" y="0"/>
            <a:ext cx="51276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Vinnytsia Sans" panose="00000500000000000000" pitchFamily="50" charset="0"/>
                <a:cs typeface="Times New Roman" panose="02020603050405020304" pitchFamily="18" charset="0"/>
              </a:rPr>
              <a:t>Нове будівництво споруди цивільного захисту, протирадіаційне укриття комунального закладу «Вінницький ліцей №13»  по вул. М. </a:t>
            </a:r>
            <a:r>
              <a:rPr lang="uk-UA" dirty="0" err="1">
                <a:latin typeface="Vinnytsia Sans" panose="00000500000000000000" pitchFamily="50" charset="0"/>
                <a:cs typeface="Times New Roman" panose="02020603050405020304" pitchFamily="18" charset="0"/>
              </a:rPr>
              <a:t>Шимка</a:t>
            </a:r>
            <a:r>
              <a:rPr lang="uk-UA" dirty="0">
                <a:latin typeface="Vinnytsia Sans" panose="00000500000000000000" pitchFamily="50" charset="0"/>
                <a:cs typeface="Times New Roman" panose="02020603050405020304" pitchFamily="18" charset="0"/>
              </a:rPr>
              <a:t>, 1 в м. Вінниці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187230" y="446276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Вартість об'єкту: 52,2млн грн</a:t>
            </a:r>
          </a:p>
          <a:p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Місткість: 850 осіб</a:t>
            </a:r>
          </a:p>
          <a:p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Площа:</a:t>
            </a:r>
            <a:r>
              <a:rPr lang="uk-UA" sz="1400" i="1" dirty="0">
                <a:latin typeface="Vinnytsia Sans" panose="00000500000000000000" pitchFamily="50" charset="0"/>
                <a:cs typeface="Times New Roman" panose="02020603050405020304" pitchFamily="18" charset="0"/>
              </a:rPr>
              <a:t>1214,9 м</a:t>
            </a:r>
            <a:r>
              <a:rPr lang="uk-UA" sz="1400" i="1" baseline="30000" dirty="0">
                <a:latin typeface="Vinnytsia Sans" panose="00000500000000000000" pitchFamily="50" charset="0"/>
                <a:cs typeface="Times New Roman" panose="02020603050405020304" pitchFamily="18" charset="0"/>
              </a:rPr>
              <a:t>2</a:t>
            </a:r>
            <a:endParaRPr lang="uk-UA" sz="14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567" y="1136650"/>
            <a:ext cx="4792134" cy="32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733" y="132080"/>
            <a:ext cx="3205480" cy="2404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171" y="2631441"/>
            <a:ext cx="3206042" cy="2404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000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-1" y="-47714"/>
            <a:ext cx="63404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Vinnytsia Sans" panose="00000500000000000000" pitchFamily="50" charset="0"/>
                <a:cs typeface="Times New Roman" panose="02020603050405020304" pitchFamily="18" charset="0"/>
              </a:rPr>
              <a:t>Нове будівництво споруди цивільного захисту, протирадіаційне укриття комунального закладу "Вінницький ліцей №23" по </a:t>
            </a:r>
            <a:r>
              <a:rPr lang="uk-UA" dirty="0" err="1">
                <a:latin typeface="Vinnytsia Sans" panose="00000500000000000000" pitchFamily="50" charset="0"/>
                <a:cs typeface="Times New Roman" panose="02020603050405020304" pitchFamily="18" charset="0"/>
              </a:rPr>
              <a:t>просп</a:t>
            </a:r>
            <a:r>
              <a:rPr lang="uk-UA" dirty="0">
                <a:latin typeface="Vinnytsia Sans" panose="00000500000000000000" pitchFamily="50" charset="0"/>
                <a:cs typeface="Times New Roman" panose="02020603050405020304" pitchFamily="18" charset="0"/>
              </a:rPr>
              <a:t>. Космонавтів, 32 в м. Вінниці</a:t>
            </a:r>
          </a:p>
        </p:txBody>
      </p:sp>
      <p:sp>
        <p:nvSpPr>
          <p:cNvPr id="7" name="Прямокутник 6"/>
          <p:cNvSpPr/>
          <p:nvPr/>
        </p:nvSpPr>
        <p:spPr>
          <a:xfrm>
            <a:off x="-41275" y="427861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Вартість об'єкту: 46,6 млн грн</a:t>
            </a:r>
          </a:p>
          <a:p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Місткість: 977 осіб</a:t>
            </a:r>
          </a:p>
          <a:p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Площа:</a:t>
            </a:r>
            <a:r>
              <a:rPr lang="uk-UA" sz="1400" i="1" dirty="0">
                <a:latin typeface="Vinnytsia Sans" panose="00000500000000000000" pitchFamily="50" charset="0"/>
                <a:cs typeface="Times New Roman" panose="02020603050405020304" pitchFamily="18" charset="0"/>
              </a:rPr>
              <a:t>1065,5 м</a:t>
            </a:r>
            <a:r>
              <a:rPr lang="uk-UA" sz="1400" i="1" baseline="30000" dirty="0">
                <a:latin typeface="Vinnytsia Sans" panose="00000500000000000000" pitchFamily="50" charset="0"/>
                <a:cs typeface="Times New Roman" panose="02020603050405020304" pitchFamily="18" charset="0"/>
              </a:rPr>
              <a:t>2</a:t>
            </a:r>
            <a:endParaRPr lang="uk-UA" sz="14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" y="1103564"/>
            <a:ext cx="5950374" cy="3224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5841" y="1667439"/>
            <a:ext cx="3020906" cy="209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23255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2512" y="3458623"/>
            <a:ext cx="2907321" cy="1622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520" y="3410450"/>
            <a:ext cx="2824480" cy="1549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кутник 3"/>
          <p:cNvSpPr/>
          <p:nvPr/>
        </p:nvSpPr>
        <p:spPr>
          <a:xfrm>
            <a:off x="6788150" y="254000"/>
            <a:ext cx="1978025" cy="1063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кутник 1"/>
          <p:cNvSpPr/>
          <p:nvPr/>
        </p:nvSpPr>
        <p:spPr>
          <a:xfrm>
            <a:off x="0" y="-14764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400" dirty="0">
                <a:latin typeface="Vinnytsia Sans" panose="00000500000000000000" pitchFamily="50" charset="0"/>
                <a:cs typeface="Times New Roman" panose="02020603050405020304" pitchFamily="18" charset="0"/>
              </a:rPr>
              <a:t>Нове будівництво споруди цивільного захисту протирадіаційне укриття комунального закладу «Вінницький ліцей №33» по вул. В. </a:t>
            </a:r>
            <a:r>
              <a:rPr lang="uk-UA" sz="1400" dirty="0" err="1">
                <a:latin typeface="Vinnytsia Sans" panose="00000500000000000000" pitchFamily="50" charset="0"/>
                <a:cs typeface="Times New Roman" panose="02020603050405020304" pitchFamily="18" charset="0"/>
              </a:rPr>
              <a:t>Порика</a:t>
            </a:r>
            <a:r>
              <a:rPr lang="uk-UA" sz="1400" dirty="0">
                <a:latin typeface="Vinnytsia Sans" panose="00000500000000000000" pitchFamily="50" charset="0"/>
                <a:cs typeface="Times New Roman" panose="02020603050405020304" pitchFamily="18" charset="0"/>
              </a:rPr>
              <a:t>, 20 </a:t>
            </a:r>
          </a:p>
          <a:p>
            <a:r>
              <a:rPr lang="uk-UA" sz="1400" dirty="0">
                <a:latin typeface="Vinnytsia Sans" panose="00000500000000000000" pitchFamily="50" charset="0"/>
                <a:cs typeface="Times New Roman" panose="02020603050405020304" pitchFamily="18" charset="0"/>
              </a:rPr>
              <a:t>в м. Вінниці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4629151" y="-14764"/>
            <a:ext cx="47942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>
                <a:latin typeface="Vinnytsia Sans" panose="00000500000000000000" pitchFamily="50" charset="0"/>
                <a:cs typeface="Times New Roman" panose="02020603050405020304" pitchFamily="18" charset="0"/>
              </a:rPr>
              <a:t>Нове будівництво споруди цивільного захисту протирадіаційне укриття комунального закладу «Вінницький ліцей №30 ім. Тараса Шевченка» по вул. Стрілецька, 62 в м. Вінниці</a:t>
            </a:r>
          </a:p>
        </p:txBody>
      </p:sp>
      <p:sp>
        <p:nvSpPr>
          <p:cNvPr id="9" name="Прямокутник 8"/>
          <p:cNvSpPr/>
          <p:nvPr/>
        </p:nvSpPr>
        <p:spPr>
          <a:xfrm>
            <a:off x="-27175" y="4185005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Вартість об'єкту: </a:t>
            </a:r>
          </a:p>
          <a:p>
            <a:r>
              <a:rPr lang="uk-UA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49,1 млн грн</a:t>
            </a:r>
          </a:p>
          <a:p>
            <a:endParaRPr lang="uk-UA" sz="12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  <a:cs typeface="Times New Roman" panose="02020603050405020304" pitchFamily="18" charset="0"/>
            </a:endParaRPr>
          </a:p>
          <a:p>
            <a:r>
              <a:rPr lang="uk-UA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Місткість: 830 осіб</a:t>
            </a:r>
          </a:p>
          <a:p>
            <a:r>
              <a:rPr lang="uk-UA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Площа:</a:t>
            </a:r>
            <a:r>
              <a:rPr lang="uk-UA" sz="1200" i="1" dirty="0">
                <a:latin typeface="Vinnytsia Sans" panose="00000500000000000000" pitchFamily="50" charset="0"/>
                <a:cs typeface="Times New Roman" panose="02020603050405020304" pitchFamily="18" charset="0"/>
              </a:rPr>
              <a:t>1114,7 м</a:t>
            </a:r>
            <a:r>
              <a:rPr lang="uk-UA" sz="1200" i="1" baseline="30000" dirty="0">
                <a:latin typeface="Vinnytsia Sans" panose="00000500000000000000" pitchFamily="50" charset="0"/>
                <a:cs typeface="Times New Roman" panose="02020603050405020304" pitchFamily="18" charset="0"/>
              </a:rPr>
              <a:t>2</a:t>
            </a:r>
            <a:endParaRPr lang="uk-UA" sz="12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4709220" y="418500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Вартість об'єкту: </a:t>
            </a:r>
          </a:p>
          <a:p>
            <a:r>
              <a:rPr lang="uk-UA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42,8 млн грн</a:t>
            </a:r>
          </a:p>
          <a:p>
            <a:endParaRPr lang="uk-UA" sz="12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  <a:cs typeface="Times New Roman" panose="02020603050405020304" pitchFamily="18" charset="0"/>
            </a:endParaRPr>
          </a:p>
          <a:p>
            <a:r>
              <a:rPr lang="uk-UA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Місткість: 850 осіб</a:t>
            </a:r>
          </a:p>
          <a:p>
            <a:r>
              <a:rPr lang="uk-UA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Площа:</a:t>
            </a:r>
            <a:r>
              <a:rPr lang="uk-UA" sz="1200" i="1" dirty="0">
                <a:latin typeface="Vinnytsia Sans" panose="00000500000000000000" pitchFamily="50" charset="0"/>
                <a:cs typeface="Times New Roman" panose="02020603050405020304" pitchFamily="18" charset="0"/>
              </a:rPr>
              <a:t>784 м</a:t>
            </a:r>
            <a:r>
              <a:rPr lang="uk-UA" sz="1200" i="1" baseline="30000" dirty="0">
                <a:latin typeface="Vinnytsia Sans" panose="00000500000000000000" pitchFamily="50" charset="0"/>
                <a:cs typeface="Times New Roman" panose="02020603050405020304" pitchFamily="18" charset="0"/>
              </a:rPr>
              <a:t>2</a:t>
            </a:r>
            <a:endParaRPr lang="uk-UA" sz="12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1460" y="902725"/>
            <a:ext cx="3470487" cy="2313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40" y="879018"/>
            <a:ext cx="4395919" cy="2436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3707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542567" y="1398272"/>
            <a:ext cx="61144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Будівництво освітніх установ </a:t>
            </a:r>
          </a:p>
          <a:p>
            <a:pPr algn="ctr"/>
            <a:r>
              <a:rPr lang="uk-UA" sz="3600" dirty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та закладів</a:t>
            </a:r>
            <a:endParaRPr lang="uk-UA" sz="3600" dirty="0">
              <a:latin typeface="Vinnytsia Sa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1278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72781" y="91332"/>
            <a:ext cx="7016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latin typeface="Vinnytsia Sans" panose="00000500000000000000" pitchFamily="50" charset="0"/>
              </a:rPr>
              <a:t>Реконструкція будівлі (</a:t>
            </a:r>
            <a:r>
              <a:rPr lang="uk-UA" sz="1600" dirty="0" err="1">
                <a:latin typeface="Vinnytsia Sans" panose="00000500000000000000" pitchFamily="50" charset="0"/>
              </a:rPr>
              <a:t>термомодернізація</a:t>
            </a:r>
            <a:r>
              <a:rPr lang="uk-UA" sz="1600" dirty="0">
                <a:latin typeface="Vinnytsia Sans" panose="00000500000000000000" pitchFamily="50" charset="0"/>
              </a:rPr>
              <a:t>) комунального закладу "Палац дітей та юнацтва Вінницької міської ради" по вул. Хмельницьке шосе,22 в м. Вінниці (заходи з енергозбереження) </a:t>
            </a:r>
          </a:p>
        </p:txBody>
      </p:sp>
      <p:sp>
        <p:nvSpPr>
          <p:cNvPr id="7" name="Прямокутник 6"/>
          <p:cNvSpPr/>
          <p:nvPr/>
        </p:nvSpPr>
        <p:spPr>
          <a:xfrm>
            <a:off x="6090382" y="4368736"/>
            <a:ext cx="50133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Вартість об'єкту: 47,7 млн грн</a:t>
            </a:r>
          </a:p>
          <a:p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Площа:</a:t>
            </a:r>
            <a:r>
              <a:rPr lang="uk-UA" sz="1400" i="1" dirty="0">
                <a:latin typeface="Vinnytsia Sans" panose="00000500000000000000" pitchFamily="50" charset="0"/>
                <a:cs typeface="Times New Roman" panose="02020603050405020304" pitchFamily="18" charset="0"/>
              </a:rPr>
              <a:t>5990,48 м</a:t>
            </a:r>
            <a:r>
              <a:rPr lang="uk-UA" sz="1400" i="1" baseline="30000" dirty="0">
                <a:latin typeface="Vinnytsia Sans" panose="00000500000000000000" pitchFamily="50" charset="0"/>
                <a:cs typeface="Times New Roman" panose="02020603050405020304" pitchFamily="18" charset="0"/>
              </a:rPr>
              <a:t>2</a:t>
            </a:r>
            <a:endParaRPr lang="uk-UA" sz="14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365"/>
          <a:stretch/>
        </p:blipFill>
        <p:spPr>
          <a:xfrm>
            <a:off x="72781" y="987669"/>
            <a:ext cx="5736004" cy="3891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452"/>
          <a:stretch/>
        </p:blipFill>
        <p:spPr>
          <a:xfrm>
            <a:off x="5893777" y="1603132"/>
            <a:ext cx="3200400" cy="2351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6140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6265400" y="55426"/>
            <a:ext cx="26981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100" b="1" u="sng" dirty="0">
                <a:solidFill>
                  <a:srgbClr val="C0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Перелік бюджетних програм ДКБ</a:t>
            </a:r>
          </a:p>
        </p:txBody>
      </p:sp>
      <p:sp>
        <p:nvSpPr>
          <p:cNvPr id="4" name="Полілінія 10"/>
          <p:cNvSpPr/>
          <p:nvPr/>
        </p:nvSpPr>
        <p:spPr>
          <a:xfrm>
            <a:off x="0" y="94044"/>
            <a:ext cx="4012223" cy="2022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Будівництво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освітніх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установ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та </a:t>
            </a: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закладів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   </a:t>
            </a:r>
            <a:r>
              <a:rPr lang="ru-RU" sz="800" b="1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239,7 млн </a:t>
            </a:r>
            <a:r>
              <a:rPr lang="ru-RU" sz="800" b="1" dirty="0" err="1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грн</a:t>
            </a:r>
            <a:endParaRPr lang="uk-UA" sz="800" b="1" dirty="0">
              <a:solidFill>
                <a:srgbClr val="FF0000"/>
              </a:solidFill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6" name="Полілінія 10"/>
          <p:cNvSpPr/>
          <p:nvPr/>
        </p:nvSpPr>
        <p:spPr>
          <a:xfrm>
            <a:off x="0" y="324673"/>
            <a:ext cx="8466992" cy="24520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</a:pP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Виконання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інвестиційних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проектів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 в рамках </a:t>
            </a: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реформування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регіональних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систем </a:t>
            </a: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охорони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здоров’я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для </a:t>
            </a: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здійснення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заходів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з </a:t>
            </a: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виконання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спільного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з </a:t>
            </a: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Міжнародним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банком </a:t>
            </a: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реконструкції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та </a:t>
            </a: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розвитку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проекту  "</a:t>
            </a: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Поліпшення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охорони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здоров’я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на </a:t>
            </a: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службі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у людей"   </a:t>
            </a:r>
            <a:r>
              <a:rPr lang="ru-RU" sz="800" b="1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60,0 млн </a:t>
            </a:r>
            <a:r>
              <a:rPr lang="ru-RU" sz="800" b="1" dirty="0" err="1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грн</a:t>
            </a:r>
            <a:endParaRPr lang="uk-UA" sz="800" b="1" dirty="0">
              <a:solidFill>
                <a:srgbClr val="FF0000"/>
              </a:solidFill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7" name="Полілінія 10"/>
          <p:cNvSpPr/>
          <p:nvPr/>
        </p:nvSpPr>
        <p:spPr>
          <a:xfrm>
            <a:off x="0" y="606396"/>
            <a:ext cx="8490438" cy="26631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Надання загальної середньої освіти закладами загальної середньої освіти за рахунок коштів місцевого </a:t>
            </a:r>
            <a:r>
              <a:rPr lang="uk-UA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бюджету,в</a:t>
            </a:r>
            <a:r>
              <a:rPr lang="uk-UA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тому числі:- капітальний ремонт споруд цивільного захисту - </a:t>
            </a:r>
            <a:r>
              <a:rPr lang="uk-UA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укриттів</a:t>
            </a:r>
            <a:r>
              <a:rPr lang="uk-UA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та покрівель комунальних закладів загальної середньої освіти   </a:t>
            </a:r>
            <a:r>
              <a:rPr lang="uk-UA" sz="800" b="1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53,7 млн грн</a:t>
            </a:r>
          </a:p>
        </p:txBody>
      </p:sp>
      <p:sp>
        <p:nvSpPr>
          <p:cNvPr id="8" name="Полілінія 10"/>
          <p:cNvSpPr/>
          <p:nvPr/>
        </p:nvSpPr>
        <p:spPr>
          <a:xfrm>
            <a:off x="0" y="905878"/>
            <a:ext cx="5691555" cy="25924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Надання дошкільної освіти, в тому числі: капітальний ремонт споруд цивільного захисту - </a:t>
            </a:r>
            <a:r>
              <a:rPr lang="uk-UA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укриттів</a:t>
            </a:r>
            <a:r>
              <a:rPr lang="uk-UA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комунальних закладів дошкільної освіти   </a:t>
            </a:r>
            <a:r>
              <a:rPr lang="uk-UA" sz="800" b="1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50,9 млн грн</a:t>
            </a:r>
          </a:p>
        </p:txBody>
      </p:sp>
      <p:sp>
        <p:nvSpPr>
          <p:cNvPr id="9" name="Полілінія 10"/>
          <p:cNvSpPr/>
          <p:nvPr/>
        </p:nvSpPr>
        <p:spPr>
          <a:xfrm>
            <a:off x="0" y="1195321"/>
            <a:ext cx="5665177" cy="20202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Інші заходи, пов’язані з економічною діяльністю  </a:t>
            </a:r>
            <a:r>
              <a:rPr lang="uk-UA" sz="800" b="1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44,2 млн грн </a:t>
            </a:r>
          </a:p>
        </p:txBody>
      </p:sp>
      <p:sp>
        <p:nvSpPr>
          <p:cNvPr id="10" name="Полілінія 10"/>
          <p:cNvSpPr/>
          <p:nvPr/>
        </p:nvSpPr>
        <p:spPr>
          <a:xfrm>
            <a:off x="0" y="1657812"/>
            <a:ext cx="7250724" cy="29897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Багатопрофільна стаціонарна медична допомога населенню, в тому числі: - капітальний ремонт споруд цивільного захисту (</a:t>
            </a:r>
            <a:r>
              <a:rPr lang="uk-UA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укриттів</a:t>
            </a:r>
            <a:r>
              <a:rPr lang="uk-UA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, бомбосховищ тощо) комунальних некомерційних підприємств охорони здоров’я   </a:t>
            </a:r>
            <a:r>
              <a:rPr lang="uk-UA" sz="800" b="1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21,3 млн грн</a:t>
            </a:r>
          </a:p>
        </p:txBody>
      </p:sp>
      <p:sp>
        <p:nvSpPr>
          <p:cNvPr id="11" name="Полілінія 10"/>
          <p:cNvSpPr/>
          <p:nvPr/>
        </p:nvSpPr>
        <p:spPr>
          <a:xfrm>
            <a:off x="0" y="1428810"/>
            <a:ext cx="5665178" cy="20351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Проектування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, </a:t>
            </a: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реставрація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та </a:t>
            </a: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охорона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пам'яток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архітектури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 </a:t>
            </a:r>
            <a:r>
              <a:rPr lang="ru-RU" sz="800" b="1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27,2 млн </a:t>
            </a:r>
            <a:r>
              <a:rPr lang="ru-RU" sz="800" b="1" dirty="0" err="1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грн</a:t>
            </a:r>
            <a:endParaRPr lang="uk-UA" sz="800" b="1" dirty="0">
              <a:solidFill>
                <a:schemeClr val="tx1"/>
              </a:solidFill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12" name="Полілінія 10"/>
          <p:cNvSpPr/>
          <p:nvPr/>
        </p:nvSpPr>
        <p:spPr>
          <a:xfrm>
            <a:off x="0" y="1984217"/>
            <a:ext cx="8815754" cy="31106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Інші заходи громадського порядку та безпеки, в т. ч.  капітальний ремонт будівель та приміщень (з заходами енергозбереження) для облаштування поліцейських станцій в рамках реалізації </a:t>
            </a:r>
            <a:r>
              <a:rPr lang="uk-UA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проєкту</a:t>
            </a:r>
            <a:r>
              <a:rPr lang="uk-UA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«Поліцейський офіцер громади» на території Вінницької  МТГ   </a:t>
            </a:r>
            <a:r>
              <a:rPr lang="uk-UA" sz="800" b="1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18,3 млн грн </a:t>
            </a:r>
          </a:p>
        </p:txBody>
      </p:sp>
      <p:sp>
        <p:nvSpPr>
          <p:cNvPr id="13" name="Полілінія 10"/>
          <p:cNvSpPr/>
          <p:nvPr/>
        </p:nvSpPr>
        <p:spPr>
          <a:xfrm>
            <a:off x="-4" y="2328086"/>
            <a:ext cx="6433039" cy="19021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Заходи із запобігання та ліквідації надзвичайних ситуацій та наслідків стихійного лиха  </a:t>
            </a:r>
            <a:r>
              <a:rPr lang="uk-UA" sz="800" b="1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15,2 млн грн </a:t>
            </a:r>
          </a:p>
        </p:txBody>
      </p:sp>
      <p:sp>
        <p:nvSpPr>
          <p:cNvPr id="14" name="Полілінія 10"/>
          <p:cNvSpPr/>
          <p:nvPr/>
        </p:nvSpPr>
        <p:spPr>
          <a:xfrm>
            <a:off x="1" y="2540101"/>
            <a:ext cx="7740162" cy="2197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Керівництво і управління у відповідній сфері у містах (місті Києві), селищах, селах,  територіальних громадах   </a:t>
            </a:r>
            <a:r>
              <a:rPr lang="uk-UA" sz="800" b="1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9,3 млн грн</a:t>
            </a:r>
          </a:p>
        </p:txBody>
      </p:sp>
      <p:sp>
        <p:nvSpPr>
          <p:cNvPr id="15" name="Полілінія 10"/>
          <p:cNvSpPr/>
          <p:nvPr/>
        </p:nvSpPr>
        <p:spPr>
          <a:xfrm>
            <a:off x="0" y="2790068"/>
            <a:ext cx="7740163" cy="31106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Забезпечення діяльності палаців і будинків культури, клубів, центрів дозвілля та інших клубних закладів, в тому числі:  капітальний ремонт споруд цивільного захисту - </a:t>
            </a:r>
            <a:r>
              <a:rPr lang="uk-UA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укриттів</a:t>
            </a:r>
            <a:r>
              <a:rPr lang="uk-UA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 закладів культури  </a:t>
            </a:r>
            <a:r>
              <a:rPr lang="uk-UA" sz="800" b="1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5,0 млн грн</a:t>
            </a:r>
          </a:p>
        </p:txBody>
      </p:sp>
      <p:sp>
        <p:nvSpPr>
          <p:cNvPr id="16" name="Полілінія 10"/>
          <p:cNvSpPr/>
          <p:nvPr/>
        </p:nvSpPr>
        <p:spPr>
          <a:xfrm>
            <a:off x="-4" y="3123266"/>
            <a:ext cx="3921369" cy="24653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Будівництво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медичних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установ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та </a:t>
            </a: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закладів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  </a:t>
            </a:r>
            <a:r>
              <a:rPr lang="ru-RU" sz="800" b="1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3,8 млн </a:t>
            </a:r>
            <a:r>
              <a:rPr lang="ru-RU" sz="800" b="1" dirty="0" err="1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грн</a:t>
            </a:r>
            <a:endParaRPr lang="uk-UA" sz="800" b="1" dirty="0">
              <a:solidFill>
                <a:srgbClr val="FF0000"/>
              </a:solidFill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17" name="Полілінія 10"/>
          <p:cNvSpPr/>
          <p:nvPr/>
        </p:nvSpPr>
        <p:spPr>
          <a:xfrm>
            <a:off x="0" y="3405197"/>
            <a:ext cx="4806462" cy="25352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Будівництво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об'єктів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житлово-комунального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господарства</a:t>
            </a:r>
            <a:r>
              <a:rPr lang="ru-RU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   </a:t>
            </a:r>
            <a:r>
              <a:rPr lang="ru-RU" sz="800" b="1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3,0 млн </a:t>
            </a:r>
            <a:r>
              <a:rPr lang="ru-RU" sz="800" b="1" dirty="0" err="1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грн</a:t>
            </a:r>
            <a:endParaRPr lang="uk-UA" sz="800" b="1" dirty="0">
              <a:solidFill>
                <a:srgbClr val="FF0000"/>
              </a:solidFill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18" name="Полілінія 10"/>
          <p:cNvSpPr/>
          <p:nvPr/>
        </p:nvSpPr>
        <p:spPr>
          <a:xfrm>
            <a:off x="0" y="3684211"/>
            <a:ext cx="9144001" cy="28097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Виконання заходів щодо облаштування безпечних умов у закладах загальної середньої освіти за рахунок субвенції з державного бюджету місцевим бюджетам   </a:t>
            </a:r>
            <a:r>
              <a:rPr lang="uk-UA" sz="800" b="1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2,8 млн грн</a:t>
            </a:r>
          </a:p>
        </p:txBody>
      </p:sp>
      <p:sp>
        <p:nvSpPr>
          <p:cNvPr id="19" name="Полілінія 10"/>
          <p:cNvSpPr/>
          <p:nvPr/>
        </p:nvSpPr>
        <p:spPr>
          <a:xfrm>
            <a:off x="-4" y="3984931"/>
            <a:ext cx="4363913" cy="24545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Будівництво інших об’єктів  комунальної власності  </a:t>
            </a:r>
            <a:r>
              <a:rPr lang="uk-UA" sz="800" b="1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1,8 млн грн</a:t>
            </a:r>
          </a:p>
        </p:txBody>
      </p:sp>
      <p:sp>
        <p:nvSpPr>
          <p:cNvPr id="20" name="Полілінія 10"/>
          <p:cNvSpPr/>
          <p:nvPr/>
        </p:nvSpPr>
        <p:spPr>
          <a:xfrm>
            <a:off x="-4" y="4269879"/>
            <a:ext cx="9143999" cy="31106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Співфінансування</a:t>
            </a:r>
            <a:r>
              <a:rPr lang="uk-UA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заходів, що реалізуються за рахунок субвенції з державного бюджету місцевим бюджетам на облаштування безпечних умов у закладах загальної середньої освіти     </a:t>
            </a:r>
            <a:r>
              <a:rPr lang="uk-UA" sz="800" b="1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1,2 млн грн</a:t>
            </a:r>
          </a:p>
        </p:txBody>
      </p:sp>
      <p:sp>
        <p:nvSpPr>
          <p:cNvPr id="21" name="Полілінія 10"/>
          <p:cNvSpPr/>
          <p:nvPr/>
        </p:nvSpPr>
        <p:spPr>
          <a:xfrm>
            <a:off x="0" y="4613101"/>
            <a:ext cx="7866185" cy="24545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Надання позашкільної освіти закладами позашкільної освіти, заходи із позашкільної роботи з дітьми, в тому числі  - капітальний ремонт споруд цивільного захисту - </a:t>
            </a:r>
            <a:r>
              <a:rPr lang="uk-UA" sz="800" b="1" dirty="0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укриттів</a:t>
            </a:r>
            <a:r>
              <a:rPr lang="uk-UA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комунальних закладів позашкільної освіти   </a:t>
            </a:r>
            <a:r>
              <a:rPr lang="uk-UA" sz="800" b="1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1,1 млн грн</a:t>
            </a:r>
          </a:p>
        </p:txBody>
      </p:sp>
      <p:sp>
        <p:nvSpPr>
          <p:cNvPr id="22" name="Полілінія 10"/>
          <p:cNvSpPr/>
          <p:nvPr/>
        </p:nvSpPr>
        <p:spPr>
          <a:xfrm>
            <a:off x="0" y="4898049"/>
            <a:ext cx="8443546" cy="24545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800" b="1" dirty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Обслуговування та погашення зобов'язань за коштами, залученими розпорядниками бюджетних коштів під державні гарантії для здійснення капітальних видатків    </a:t>
            </a:r>
            <a:r>
              <a:rPr lang="uk-UA" sz="800" b="1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0,6 млн грн</a:t>
            </a:r>
          </a:p>
        </p:txBody>
      </p:sp>
      <p:sp>
        <p:nvSpPr>
          <p:cNvPr id="23" name="Прямоугольник 14"/>
          <p:cNvSpPr/>
          <p:nvPr/>
        </p:nvSpPr>
        <p:spPr>
          <a:xfrm>
            <a:off x="7363663" y="995847"/>
            <a:ext cx="838322" cy="923807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800" dirty="0">
                <a:solidFill>
                  <a:schemeClr val="tx1"/>
                </a:solidFill>
                <a:latin typeface="Vinnytsia Sans" panose="00000500000000000000" pitchFamily="50" charset="0"/>
              </a:rPr>
              <a:t>655,923</a:t>
            </a:r>
          </a:p>
          <a:p>
            <a:pPr algn="ctr"/>
            <a:r>
              <a:rPr lang="uk-UA" sz="800" dirty="0">
                <a:solidFill>
                  <a:schemeClr val="tx1"/>
                </a:solidFill>
                <a:latin typeface="Vinnytsia Sans" panose="00000500000000000000" pitchFamily="50" charset="0"/>
              </a:rPr>
              <a:t>млн. грн (100%)</a:t>
            </a:r>
          </a:p>
        </p:txBody>
      </p:sp>
      <p:sp>
        <p:nvSpPr>
          <p:cNvPr id="24" name="Прямоугольник 15"/>
          <p:cNvSpPr/>
          <p:nvPr/>
        </p:nvSpPr>
        <p:spPr>
          <a:xfrm>
            <a:off x="8201985" y="1102679"/>
            <a:ext cx="862149" cy="8169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800" dirty="0">
                <a:solidFill>
                  <a:schemeClr val="tx1"/>
                </a:solidFill>
                <a:latin typeface="Vinnytsia Sans" panose="00000500000000000000" pitchFamily="50" charset="0"/>
              </a:rPr>
              <a:t>558,405</a:t>
            </a:r>
          </a:p>
          <a:p>
            <a:pPr algn="ctr"/>
            <a:r>
              <a:rPr lang="uk-UA" sz="800" dirty="0">
                <a:solidFill>
                  <a:schemeClr val="tx1"/>
                </a:solidFill>
                <a:latin typeface="Vinnytsia Sans" panose="00000500000000000000" pitchFamily="50" charset="0"/>
              </a:rPr>
              <a:t>млн. грн (82%)</a:t>
            </a:r>
          </a:p>
        </p:txBody>
      </p:sp>
      <p:sp>
        <p:nvSpPr>
          <p:cNvPr id="25" name="Прямоугольник 16"/>
          <p:cNvSpPr/>
          <p:nvPr/>
        </p:nvSpPr>
        <p:spPr>
          <a:xfrm>
            <a:off x="7000672" y="785353"/>
            <a:ext cx="151508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800" b="1" i="1" dirty="0">
                <a:latin typeface="Vinnytsia Sans" panose="00000500000000000000" pitchFamily="50" charset="0"/>
                <a:cs typeface="Times New Roman" panose="02020603050405020304" pitchFamily="18" charset="0"/>
              </a:rPr>
              <a:t>Передбачено</a:t>
            </a:r>
          </a:p>
        </p:txBody>
      </p:sp>
      <p:sp>
        <p:nvSpPr>
          <p:cNvPr id="26" name="Прямоугольник 17"/>
          <p:cNvSpPr/>
          <p:nvPr/>
        </p:nvSpPr>
        <p:spPr>
          <a:xfrm>
            <a:off x="8121188" y="856623"/>
            <a:ext cx="101500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800" b="1" i="1" dirty="0">
                <a:latin typeface="Vinnytsia Sans" panose="00000500000000000000" pitchFamily="50" charset="0"/>
                <a:cs typeface="Times New Roman" panose="02020603050405020304" pitchFamily="18" charset="0"/>
              </a:rPr>
              <a:t>Освоєно</a:t>
            </a:r>
          </a:p>
        </p:txBody>
      </p:sp>
    </p:spTree>
    <p:extLst>
      <p:ext uri="{BB962C8B-B14F-4D97-AF65-F5344CB8AC3E}">
        <p14:creationId xmlns:p14="http://schemas.microsoft.com/office/powerpoint/2010/main" val="25238664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-38100" y="-78264"/>
            <a:ext cx="7213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latin typeface="Vinnytsia Sans" panose="00000500000000000000" pitchFamily="50" charset="0"/>
              </a:rPr>
              <a:t>Реконструкція будівлі (</a:t>
            </a:r>
            <a:r>
              <a:rPr lang="uk-UA" sz="1600" dirty="0" err="1">
                <a:latin typeface="Vinnytsia Sans" panose="00000500000000000000" pitchFamily="50" charset="0"/>
              </a:rPr>
              <a:t>термомодернізація</a:t>
            </a:r>
            <a:r>
              <a:rPr lang="uk-UA" sz="1600" dirty="0">
                <a:latin typeface="Vinnytsia Sans" panose="00000500000000000000" pitchFamily="50" charset="0"/>
              </a:rPr>
              <a:t>) комунального закладу «Загальноосвітня школа І-ІІІ ступенів №23 Вінницької міської ради» по </a:t>
            </a:r>
            <a:r>
              <a:rPr lang="uk-UA" sz="1600" dirty="0" err="1">
                <a:latin typeface="Vinnytsia Sans" panose="00000500000000000000" pitchFamily="50" charset="0"/>
              </a:rPr>
              <a:t>просп</a:t>
            </a:r>
            <a:r>
              <a:rPr lang="uk-UA" sz="1600" dirty="0">
                <a:latin typeface="Vinnytsia Sans" panose="00000500000000000000" pitchFamily="50" charset="0"/>
              </a:rPr>
              <a:t>. Космонавтів,32 в м. Вінниці  (заходи з енергозбереження) 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5649413" y="445690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Вартість об'єкту: 72,35 млн грн</a:t>
            </a:r>
          </a:p>
          <a:p>
            <a:r>
              <a:rPr lang="uk-UA" sz="1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Площа:</a:t>
            </a:r>
            <a:r>
              <a:rPr lang="uk-UA" sz="1600" i="1" dirty="0">
                <a:latin typeface="Vinnytsia Sans" panose="00000500000000000000" pitchFamily="50" charset="0"/>
                <a:cs typeface="Times New Roman" panose="02020603050405020304" pitchFamily="18" charset="0"/>
              </a:rPr>
              <a:t>5715м</a:t>
            </a:r>
            <a:r>
              <a:rPr lang="uk-UA" sz="1600" i="1" baseline="30000" dirty="0">
                <a:latin typeface="Vinnytsia Sans" panose="00000500000000000000" pitchFamily="50" charset="0"/>
                <a:cs typeface="Times New Roman" panose="02020603050405020304" pitchFamily="18" charset="0"/>
              </a:rPr>
              <a:t>2</a:t>
            </a:r>
            <a:endParaRPr lang="uk-UA" sz="16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513" y="793373"/>
            <a:ext cx="5125940" cy="3880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3330" y="1315278"/>
            <a:ext cx="3430217" cy="283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51564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-28575" y="-46514"/>
            <a:ext cx="69532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latin typeface="Vinnytsia Sans" panose="00000500000000000000" pitchFamily="50" charset="0"/>
              </a:rPr>
              <a:t> Реконструкція будівлі (</a:t>
            </a:r>
            <a:r>
              <a:rPr lang="uk-UA" sz="1600" dirty="0" err="1">
                <a:latin typeface="Vinnytsia Sans" panose="00000500000000000000" pitchFamily="50" charset="0"/>
              </a:rPr>
              <a:t>термомодернізація</a:t>
            </a:r>
            <a:r>
              <a:rPr lang="uk-UA" sz="1600" dirty="0">
                <a:latin typeface="Vinnytsia Sans" panose="00000500000000000000" pitchFamily="50" charset="0"/>
              </a:rPr>
              <a:t>) комунального закладу "Заклад дошкільної освіти № 59 Вінницької міської ради" по вул. Політехнічна, 16 в м. Вінниці (заходи з енергозбереження) 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0" y="460761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Вартість об'єкту: 44,3 млн грн</a:t>
            </a:r>
          </a:p>
          <a:p>
            <a:r>
              <a:rPr lang="uk-UA" sz="1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Площа:</a:t>
            </a:r>
            <a:r>
              <a:rPr lang="uk-UA" sz="1600" i="1" dirty="0">
                <a:latin typeface="Vinnytsia Sans" panose="00000500000000000000" pitchFamily="50" charset="0"/>
                <a:cs typeface="Times New Roman" panose="02020603050405020304" pitchFamily="18" charset="0"/>
              </a:rPr>
              <a:t>1282,8 м</a:t>
            </a:r>
            <a:r>
              <a:rPr lang="uk-UA" sz="1600" i="1" baseline="30000" dirty="0">
                <a:latin typeface="Vinnytsia Sans" panose="00000500000000000000" pitchFamily="50" charset="0"/>
                <a:cs typeface="Times New Roman" panose="02020603050405020304" pitchFamily="18" charset="0"/>
              </a:rPr>
              <a:t>2</a:t>
            </a:r>
            <a:endParaRPr lang="uk-UA" sz="16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72"/>
                    </a14:imgEffect>
                    <a14:imgEffect>
                      <a14:saturation sat="1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07" y="824703"/>
            <a:ext cx="5630334" cy="3782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4"/>
                    </a14:imgEffect>
                    <a14:imgEffect>
                      <a14:saturation sat="1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7921" y="1042531"/>
            <a:ext cx="2991758" cy="3307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12154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-1" y="-47714"/>
            <a:ext cx="6683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latin typeface="Vinnytsia Sans" panose="00000500000000000000" pitchFamily="50" charset="0"/>
              </a:rPr>
              <a:t>Реконструкція будівлі (</a:t>
            </a:r>
            <a:r>
              <a:rPr lang="uk-UA" sz="1600" dirty="0" err="1">
                <a:latin typeface="Vinnytsia Sans" panose="00000500000000000000" pitchFamily="50" charset="0"/>
              </a:rPr>
              <a:t>термомодернізація</a:t>
            </a:r>
            <a:r>
              <a:rPr lang="uk-UA" sz="1600" dirty="0">
                <a:latin typeface="Vinnytsia Sans" panose="00000500000000000000" pitchFamily="50" charset="0"/>
              </a:rPr>
              <a:t>) комунального закладу "Вінницький ліцей № 18 по вул. </a:t>
            </a:r>
            <a:r>
              <a:rPr lang="uk-UA" sz="1600" dirty="0" err="1">
                <a:latin typeface="Vinnytsia Sans" panose="00000500000000000000" pitchFamily="50" charset="0"/>
              </a:rPr>
              <a:t>Келецька</a:t>
            </a:r>
            <a:r>
              <a:rPr lang="uk-UA" sz="1600" dirty="0">
                <a:latin typeface="Vinnytsia Sans" panose="00000500000000000000" pitchFamily="50" charset="0"/>
              </a:rPr>
              <a:t>, 97 в м. Вінниці (заходи з енергозбереження)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184150" y="441779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Вартість об'єкту: 63,7 млн грн</a:t>
            </a:r>
          </a:p>
          <a:p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Площа:</a:t>
            </a:r>
            <a:r>
              <a:rPr lang="uk-UA" sz="1400" i="1" dirty="0">
                <a:latin typeface="Vinnytsia Sans" panose="00000500000000000000" pitchFamily="50" charset="0"/>
                <a:cs typeface="Times New Roman" panose="02020603050405020304" pitchFamily="18" charset="0"/>
              </a:rPr>
              <a:t>7691,3 м</a:t>
            </a:r>
            <a:r>
              <a:rPr lang="uk-UA" sz="1400" i="1" baseline="30000" dirty="0">
                <a:latin typeface="Vinnytsia Sans" panose="00000500000000000000" pitchFamily="50" charset="0"/>
                <a:cs typeface="Times New Roman" panose="02020603050405020304" pitchFamily="18" charset="0"/>
              </a:rPr>
              <a:t>2</a:t>
            </a:r>
            <a:endParaRPr lang="uk-UA" sz="14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547" y="816186"/>
            <a:ext cx="5670973" cy="3552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0533" y="3034453"/>
            <a:ext cx="3107900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40" y="862518"/>
            <a:ext cx="2905760" cy="2092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5950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01" y="2765425"/>
            <a:ext cx="3013074" cy="2257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4838" y="2765425"/>
            <a:ext cx="2959099" cy="226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500" y="2774950"/>
            <a:ext cx="2984500" cy="2238375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2219325" y="0"/>
            <a:ext cx="50990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err="1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Інші</a:t>
            </a:r>
            <a:r>
              <a:rPr lang="ru-RU" sz="1200" b="1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заходи </a:t>
            </a:r>
            <a:r>
              <a:rPr lang="ru-RU" sz="1200" b="1" dirty="0" err="1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громадського</a:t>
            </a:r>
            <a:r>
              <a:rPr lang="ru-RU" sz="1200" b="1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порядку та </a:t>
            </a:r>
            <a:r>
              <a:rPr lang="ru-RU" sz="1200" b="1" dirty="0" err="1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безпеки</a:t>
            </a:r>
            <a:r>
              <a:rPr lang="en-US" sz="1200" b="1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endParaRPr lang="uk-UA" sz="1200" dirty="0">
              <a:solidFill>
                <a:srgbClr val="FF0000"/>
              </a:solidFill>
              <a:latin typeface="Vinnytsia Sans" panose="00000500000000000000" pitchFamily="50" charset="0"/>
            </a:endParaRPr>
          </a:p>
        </p:txBody>
      </p:sp>
      <p:sp>
        <p:nvSpPr>
          <p:cNvPr id="8" name="Полілінія 10"/>
          <p:cNvSpPr/>
          <p:nvPr/>
        </p:nvSpPr>
        <p:spPr>
          <a:xfrm>
            <a:off x="23972" y="344221"/>
            <a:ext cx="8342153" cy="16995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fontAlgn="b"/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Капітальний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ремонт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нежитлового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приміщення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№ 64 (з заходами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енергозбереження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) в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багатоквартирному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житловому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будинку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по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вул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.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Стрілецька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, 31-А в м.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Вінниці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</a:t>
            </a:r>
            <a:r>
              <a:rPr lang="ru-RU" sz="600" b="1" dirty="0">
                <a:solidFill>
                  <a:schemeClr val="tx1"/>
                </a:solidFill>
                <a:latin typeface="Vinnytsia Sans" panose="00000500000000000000" pitchFamily="50" charset="0"/>
              </a:rPr>
              <a:t>(3,4 млн </a:t>
            </a:r>
            <a:r>
              <a:rPr lang="ru-RU" sz="600" b="1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грн</a:t>
            </a:r>
            <a:r>
              <a:rPr lang="ru-RU" sz="600" b="1" dirty="0">
                <a:solidFill>
                  <a:schemeClr val="tx1"/>
                </a:solidFill>
                <a:latin typeface="Vinnytsia Sans" panose="00000500000000000000" pitchFamily="50" charset="0"/>
              </a:rPr>
              <a:t>)</a:t>
            </a:r>
          </a:p>
        </p:txBody>
      </p:sp>
      <p:sp>
        <p:nvSpPr>
          <p:cNvPr id="17" name="Полілінія 10"/>
          <p:cNvSpPr/>
          <p:nvPr/>
        </p:nvSpPr>
        <p:spPr>
          <a:xfrm>
            <a:off x="23972" y="608960"/>
            <a:ext cx="8485028" cy="1711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fontAlgn="b"/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Капітальний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ремонт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нежитлового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приміщення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№ 72 (з заходами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енергозбереження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) в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багатоквартирному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житловому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будинку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по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вул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. Олега Антонова, 12-А в м.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Вінниці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</a:t>
            </a:r>
            <a:r>
              <a:rPr lang="ru-RU" sz="600" b="1" dirty="0">
                <a:solidFill>
                  <a:schemeClr val="tx1"/>
                </a:solidFill>
                <a:latin typeface="Vinnytsia Sans" panose="00000500000000000000" pitchFamily="50" charset="0"/>
              </a:rPr>
              <a:t>(5,2 млн </a:t>
            </a:r>
            <a:r>
              <a:rPr lang="ru-RU" sz="600" b="1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грн</a:t>
            </a:r>
            <a:r>
              <a:rPr lang="ru-RU" sz="600" b="1" dirty="0">
                <a:solidFill>
                  <a:schemeClr val="tx1"/>
                </a:solidFill>
                <a:latin typeface="Vinnytsia Sans" panose="00000500000000000000" pitchFamily="50" charset="0"/>
              </a:rPr>
              <a:t>)</a:t>
            </a:r>
          </a:p>
        </p:txBody>
      </p:sp>
      <p:sp>
        <p:nvSpPr>
          <p:cNvPr id="18" name="Полілінія 10"/>
          <p:cNvSpPr/>
          <p:nvPr/>
        </p:nvSpPr>
        <p:spPr>
          <a:xfrm>
            <a:off x="23972" y="852210"/>
            <a:ext cx="6135528" cy="1711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fontAlgn="b"/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Капітальний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ремонт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нежитлової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будівлі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(з заходами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енергозбереження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) по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вул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. Тараса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Шевченка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, 2-А в м.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Вінниці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</a:t>
            </a:r>
            <a:r>
              <a:rPr lang="ru-RU" sz="600" b="1" dirty="0">
                <a:solidFill>
                  <a:schemeClr val="tx1"/>
                </a:solidFill>
                <a:latin typeface="Vinnytsia Sans" panose="00000500000000000000" pitchFamily="50" charset="0"/>
              </a:rPr>
              <a:t>(9,6 млн </a:t>
            </a:r>
            <a:r>
              <a:rPr lang="ru-RU" sz="600" b="1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грн</a:t>
            </a:r>
            <a:r>
              <a:rPr lang="ru-RU" sz="600" b="1" dirty="0">
                <a:solidFill>
                  <a:schemeClr val="tx1"/>
                </a:solidFill>
                <a:latin typeface="Vinnytsia Sans" panose="00000500000000000000" pitchFamily="50" charset="0"/>
              </a:rPr>
              <a:t>)</a:t>
            </a:r>
          </a:p>
        </p:txBody>
      </p:sp>
      <p:sp>
        <p:nvSpPr>
          <p:cNvPr id="19" name="Полілінія 10"/>
          <p:cNvSpPr/>
          <p:nvPr/>
        </p:nvSpPr>
        <p:spPr>
          <a:xfrm>
            <a:off x="23972" y="1089909"/>
            <a:ext cx="6570503" cy="1711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fontAlgn="b"/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Капітальний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ремонт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частини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бойлерної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літера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"А" (з заходами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енергозбереження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) по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вул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. Р.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Скалецького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, 33-В в м.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Вінниці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</a:t>
            </a:r>
            <a:r>
              <a:rPr lang="ru-RU" sz="600" b="1" dirty="0">
                <a:solidFill>
                  <a:schemeClr val="tx1"/>
                </a:solidFill>
                <a:latin typeface="Vinnytsia Sans" panose="00000500000000000000" pitchFamily="50" charset="0"/>
              </a:rPr>
              <a:t>(2,4 млн </a:t>
            </a:r>
            <a:r>
              <a:rPr lang="ru-RU" sz="600" b="1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грн</a:t>
            </a:r>
            <a:r>
              <a:rPr lang="ru-RU" sz="600" b="1" dirty="0">
                <a:solidFill>
                  <a:schemeClr val="tx1"/>
                </a:solidFill>
                <a:latin typeface="Vinnytsia Sans" panose="00000500000000000000" pitchFamily="50" charset="0"/>
              </a:rPr>
              <a:t>)</a:t>
            </a:r>
          </a:p>
        </p:txBody>
      </p:sp>
      <p:sp>
        <p:nvSpPr>
          <p:cNvPr id="20" name="Полілінія 10"/>
          <p:cNvSpPr/>
          <p:nvPr/>
        </p:nvSpPr>
        <p:spPr>
          <a:xfrm>
            <a:off x="23972" y="1352799"/>
            <a:ext cx="8243728" cy="1711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fontAlgn="b"/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Капітальний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ремонт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нежитлового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приміщення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(з заходами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енергозбереження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) в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багатоквартирному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житловому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будинку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по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вул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.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Миколи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Ващука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, 16-А в м.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Вінниці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</a:t>
            </a:r>
            <a:r>
              <a:rPr lang="ru-RU" sz="600" b="1" dirty="0">
                <a:solidFill>
                  <a:schemeClr val="tx1"/>
                </a:solidFill>
                <a:latin typeface="Vinnytsia Sans" panose="00000500000000000000" pitchFamily="50" charset="0"/>
              </a:rPr>
              <a:t>(4,0 млн </a:t>
            </a:r>
            <a:r>
              <a:rPr lang="ru-RU" sz="600" b="1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грн</a:t>
            </a:r>
            <a:r>
              <a:rPr lang="ru-RU" sz="600" b="1" dirty="0">
                <a:solidFill>
                  <a:schemeClr val="tx1"/>
                </a:solidFill>
                <a:latin typeface="Vinnytsia Sans" panose="00000500000000000000" pitchFamily="50" charset="0"/>
              </a:rPr>
              <a:t>)</a:t>
            </a:r>
          </a:p>
        </p:txBody>
      </p:sp>
      <p:sp>
        <p:nvSpPr>
          <p:cNvPr id="21" name="Полілінія 10"/>
          <p:cNvSpPr/>
          <p:nvPr/>
        </p:nvSpPr>
        <p:spPr>
          <a:xfrm>
            <a:off x="23972" y="1623849"/>
            <a:ext cx="9021603" cy="1711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fontAlgn="b"/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Капітальний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ремонт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частини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нежитлового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приміщення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№106, 110 (з заходами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енергозбереження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) в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багатоквартирному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житловому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будинку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по просп.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Космонавтів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, 23 в м.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Вінниці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</a:t>
            </a:r>
            <a:r>
              <a:rPr lang="ru-RU" sz="600" b="1" dirty="0">
                <a:solidFill>
                  <a:schemeClr val="tx1"/>
                </a:solidFill>
                <a:latin typeface="Vinnytsia Sans" panose="00000500000000000000" pitchFamily="50" charset="0"/>
              </a:rPr>
              <a:t>(1,8 млн </a:t>
            </a:r>
            <a:r>
              <a:rPr lang="ru-RU" sz="600" b="1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грн</a:t>
            </a:r>
            <a:r>
              <a:rPr lang="ru-RU" sz="600" b="1" dirty="0">
                <a:solidFill>
                  <a:schemeClr val="tx1"/>
                </a:solidFill>
                <a:latin typeface="Vinnytsia Sans" panose="00000500000000000000" pitchFamily="50" charset="0"/>
              </a:rPr>
              <a:t>)</a:t>
            </a:r>
          </a:p>
        </p:txBody>
      </p:sp>
      <p:sp>
        <p:nvSpPr>
          <p:cNvPr id="22" name="Полілінія 10"/>
          <p:cNvSpPr/>
          <p:nvPr/>
        </p:nvSpPr>
        <p:spPr>
          <a:xfrm>
            <a:off x="23972" y="1866951"/>
            <a:ext cx="8243728" cy="1711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fontAlgn="b"/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Капітальний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ремонт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нежитлового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приміщення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№1 (з заходами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енергозбереження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) в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багатоквартирному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житловому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будинку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по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вул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.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Зулінського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, 37 в м.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Вінниці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</a:t>
            </a:r>
            <a:r>
              <a:rPr lang="ru-RU" sz="600" b="1" dirty="0">
                <a:solidFill>
                  <a:schemeClr val="tx1"/>
                </a:solidFill>
                <a:latin typeface="Vinnytsia Sans" panose="00000500000000000000" pitchFamily="50" charset="0"/>
              </a:rPr>
              <a:t>(2,96 млн </a:t>
            </a:r>
            <a:r>
              <a:rPr lang="ru-RU" sz="600" b="1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грн</a:t>
            </a:r>
            <a:r>
              <a:rPr lang="ru-RU" sz="600" b="1" dirty="0">
                <a:solidFill>
                  <a:schemeClr val="tx1"/>
                </a:solidFill>
                <a:latin typeface="Vinnytsia Sans" panose="00000500000000000000" pitchFamily="50" charset="0"/>
              </a:rPr>
              <a:t>)</a:t>
            </a:r>
          </a:p>
        </p:txBody>
      </p:sp>
      <p:sp>
        <p:nvSpPr>
          <p:cNvPr id="23" name="Полілінія 10"/>
          <p:cNvSpPr/>
          <p:nvPr/>
        </p:nvSpPr>
        <p:spPr>
          <a:xfrm>
            <a:off x="23972" y="2108076"/>
            <a:ext cx="8802528" cy="1711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fontAlgn="b"/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Капітальний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ремонт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частини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нежитлового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приміщення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№243 (з заходами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енергозбереження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) в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багатоквартирному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житловому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будинку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по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вул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.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Привокзальна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, 2/1 в м.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Вінниці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</a:t>
            </a:r>
            <a:r>
              <a:rPr lang="ru-RU" sz="600" b="1" dirty="0">
                <a:solidFill>
                  <a:schemeClr val="tx1"/>
                </a:solidFill>
                <a:latin typeface="Vinnytsia Sans" panose="00000500000000000000" pitchFamily="50" charset="0"/>
              </a:rPr>
              <a:t>(3,3 млн </a:t>
            </a:r>
            <a:r>
              <a:rPr lang="ru-RU" sz="600" b="1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грн</a:t>
            </a:r>
            <a:r>
              <a:rPr lang="ru-RU" sz="600" b="1" dirty="0">
                <a:solidFill>
                  <a:schemeClr val="tx1"/>
                </a:solidFill>
                <a:latin typeface="Vinnytsia Sans" panose="00000500000000000000" pitchFamily="50" charset="0"/>
              </a:rPr>
              <a:t>)</a:t>
            </a:r>
          </a:p>
        </p:txBody>
      </p:sp>
      <p:sp>
        <p:nvSpPr>
          <p:cNvPr id="24" name="Полілінія 10"/>
          <p:cNvSpPr/>
          <p:nvPr/>
        </p:nvSpPr>
        <p:spPr>
          <a:xfrm>
            <a:off x="23972" y="2351178"/>
            <a:ext cx="8824753" cy="1711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fontAlgn="b"/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Капітальний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ремонт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нежитлового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приміщення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№89 (з заходами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енергозбереження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) в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багатоквартирному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житловому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будинку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по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вул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. Костя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Широцького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, 8 в м. </a:t>
            </a:r>
            <a:r>
              <a:rPr lang="ru-RU" sz="600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Вінниці</a:t>
            </a:r>
            <a:r>
              <a:rPr lang="ru-RU" sz="600" dirty="0">
                <a:solidFill>
                  <a:schemeClr val="tx1"/>
                </a:solidFill>
                <a:latin typeface="Vinnytsia Sans" panose="00000500000000000000" pitchFamily="50" charset="0"/>
              </a:rPr>
              <a:t> </a:t>
            </a:r>
            <a:r>
              <a:rPr lang="ru-RU" sz="600" b="1" dirty="0">
                <a:solidFill>
                  <a:schemeClr val="tx1"/>
                </a:solidFill>
                <a:latin typeface="Vinnytsia Sans" panose="00000500000000000000" pitchFamily="50" charset="0"/>
              </a:rPr>
              <a:t>(2,9 млн </a:t>
            </a:r>
            <a:r>
              <a:rPr lang="ru-RU" sz="600" b="1" dirty="0" err="1">
                <a:solidFill>
                  <a:schemeClr val="tx1"/>
                </a:solidFill>
                <a:latin typeface="Vinnytsia Sans" panose="00000500000000000000" pitchFamily="50" charset="0"/>
              </a:rPr>
              <a:t>грн</a:t>
            </a:r>
            <a:r>
              <a:rPr lang="ru-RU" sz="600" b="1" dirty="0">
                <a:solidFill>
                  <a:schemeClr val="tx1"/>
                </a:solidFill>
                <a:latin typeface="Vinnytsia Sans" panose="00000500000000000000" pitchFamily="50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922507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/>
          <p:cNvSpPr/>
          <p:nvPr/>
        </p:nvSpPr>
        <p:spPr>
          <a:xfrm>
            <a:off x="6943725" y="355600"/>
            <a:ext cx="1695450" cy="806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кутник 1"/>
          <p:cNvSpPr/>
          <p:nvPr/>
        </p:nvSpPr>
        <p:spPr>
          <a:xfrm>
            <a:off x="190500" y="9723"/>
            <a:ext cx="9296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u="sng" dirty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Капітальний ремонт покрівель комунальних закладів загальної середньої освіти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19639" y="37905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400" dirty="0">
                <a:latin typeface="Vinnytsia Sans" panose="00000500000000000000" pitchFamily="50" charset="0"/>
              </a:rPr>
              <a:t>Комунальний заклад "Вінницький ліцей № 19" по вул. Северина Наливайка, 17 в м. Вінниці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4657725" y="379055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400" dirty="0">
                <a:latin typeface="Vinnytsia Sans" panose="00000500000000000000" pitchFamily="50" charset="0"/>
              </a:rPr>
              <a:t>Комунальний заклад "Вінницький ліцей № 30 ім. Тараса Шевченка" по вул. Стрілецька, 62 в м. Вінниці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955675" y="3194764"/>
            <a:ext cx="73850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dirty="0">
                <a:latin typeface="Vinnytsia Sans" panose="00000500000000000000" pitchFamily="50" charset="0"/>
              </a:rPr>
              <a:t>Комунальний заклад "</a:t>
            </a:r>
            <a:r>
              <a:rPr lang="uk-UA" sz="1400" dirty="0" err="1">
                <a:latin typeface="Vinnytsia Sans" panose="00000500000000000000" pitchFamily="50" charset="0"/>
              </a:rPr>
              <a:t>Вінницько</a:t>
            </a:r>
            <a:r>
              <a:rPr lang="uk-UA" sz="1400" dirty="0">
                <a:latin typeface="Vinnytsia Sans" panose="00000500000000000000" pitchFamily="50" charset="0"/>
              </a:rPr>
              <a:t>-хутірський ліцей" по вул. Незалежності, 54 в </a:t>
            </a:r>
          </a:p>
          <a:p>
            <a:pPr algn="ctr"/>
            <a:r>
              <a:rPr lang="uk-UA" sz="1400" dirty="0">
                <a:latin typeface="Vinnytsia Sans" panose="00000500000000000000" pitchFamily="50" charset="0"/>
              </a:rPr>
              <a:t>с. Вінницькі Хутори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2275"/>
            <a:ext cx="2546479" cy="1911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8872" y="820551"/>
            <a:ext cx="2527300" cy="1931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2258" y="1031968"/>
            <a:ext cx="1947333" cy="146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560" y="1023877"/>
            <a:ext cx="1657692" cy="1476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1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808" y="3459738"/>
            <a:ext cx="3103060" cy="1687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1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7941" y="3443246"/>
            <a:ext cx="3013075" cy="1708346"/>
          </a:xfrm>
          <a:prstGeom prst="rect">
            <a:avLst/>
          </a:prstGeom>
        </p:spPr>
      </p:pic>
      <p:sp>
        <p:nvSpPr>
          <p:cNvPr id="12" name="Прямокутник 11"/>
          <p:cNvSpPr/>
          <p:nvPr/>
        </p:nvSpPr>
        <p:spPr>
          <a:xfrm>
            <a:off x="-102830" y="274203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Вартість об'єкту: 7,9 млн грн</a:t>
            </a:r>
          </a:p>
          <a:p>
            <a:r>
              <a:rPr lang="uk-UA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Площа:</a:t>
            </a:r>
            <a:r>
              <a:rPr lang="uk-UA" sz="1200" i="1" dirty="0">
                <a:latin typeface="Vinnytsia Sans" panose="00000500000000000000" pitchFamily="50" charset="0"/>
                <a:cs typeface="Times New Roman" panose="02020603050405020304" pitchFamily="18" charset="0"/>
              </a:rPr>
              <a:t>1240,9 м</a:t>
            </a:r>
            <a:r>
              <a:rPr lang="uk-UA" sz="1200" i="1" baseline="30000" dirty="0">
                <a:latin typeface="Vinnytsia Sans" panose="00000500000000000000" pitchFamily="50" charset="0"/>
                <a:cs typeface="Times New Roman" panose="02020603050405020304" pitchFamily="18" charset="0"/>
              </a:rPr>
              <a:t>2</a:t>
            </a:r>
            <a:endParaRPr lang="uk-UA" sz="12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13" name="Прямокутник 12"/>
          <p:cNvSpPr/>
          <p:nvPr/>
        </p:nvSpPr>
        <p:spPr>
          <a:xfrm>
            <a:off x="4409016" y="270679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Вартість об'єкту: 9,7 млн грн</a:t>
            </a:r>
          </a:p>
          <a:p>
            <a:r>
              <a:rPr lang="uk-UA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Площа:</a:t>
            </a:r>
            <a:r>
              <a:rPr lang="uk-UA" sz="1200" i="1" dirty="0">
                <a:latin typeface="Vinnytsia Sans" panose="00000500000000000000" pitchFamily="50" charset="0"/>
                <a:cs typeface="Times New Roman" panose="02020603050405020304" pitchFamily="18" charset="0"/>
              </a:rPr>
              <a:t>1684,2м</a:t>
            </a:r>
            <a:r>
              <a:rPr lang="uk-UA" sz="1200" i="1" baseline="30000" dirty="0">
                <a:latin typeface="Vinnytsia Sans" panose="00000500000000000000" pitchFamily="50" charset="0"/>
                <a:cs typeface="Times New Roman" panose="02020603050405020304" pitchFamily="18" charset="0"/>
              </a:rPr>
              <a:t>2</a:t>
            </a:r>
            <a:endParaRPr lang="uk-UA" sz="12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15" name="Прямокутник 14"/>
          <p:cNvSpPr/>
          <p:nvPr/>
        </p:nvSpPr>
        <p:spPr>
          <a:xfrm>
            <a:off x="3416300" y="466913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Вартість об'єкту: 7,05 млн грн</a:t>
            </a:r>
          </a:p>
          <a:p>
            <a:r>
              <a:rPr lang="uk-UA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Площа:</a:t>
            </a:r>
            <a:r>
              <a:rPr lang="uk-UA" sz="1200" i="1" dirty="0">
                <a:latin typeface="Vinnytsia Sans" panose="00000500000000000000" pitchFamily="50" charset="0"/>
                <a:cs typeface="Times New Roman" panose="02020603050405020304" pitchFamily="18" charset="0"/>
              </a:rPr>
              <a:t>3550,7 м</a:t>
            </a:r>
            <a:r>
              <a:rPr lang="uk-UA" sz="1200" i="1" baseline="30000" dirty="0">
                <a:latin typeface="Vinnytsia Sans" panose="00000500000000000000" pitchFamily="50" charset="0"/>
                <a:cs typeface="Times New Roman" panose="02020603050405020304" pitchFamily="18" charset="0"/>
              </a:rPr>
              <a:t>2</a:t>
            </a:r>
            <a:endParaRPr lang="uk-UA" sz="12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2776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640" y="1493145"/>
            <a:ext cx="53113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>
                <a:latin typeface="Vinnytsia Serif" panose="00000500000000000000" pitchFamily="50" charset="0"/>
              </a:rPr>
              <a:t>Дякую</a:t>
            </a:r>
          </a:p>
          <a:p>
            <a:r>
              <a:rPr lang="uk-UA" sz="4800" dirty="0">
                <a:latin typeface="Vinnytsia Serif" panose="00000500000000000000" pitchFamily="50" charset="0"/>
              </a:rPr>
              <a:t>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3930054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увати 1"/>
          <p:cNvGrpSpPr/>
          <p:nvPr/>
        </p:nvGrpSpPr>
        <p:grpSpPr>
          <a:xfrm>
            <a:off x="0" y="0"/>
            <a:ext cx="9027716" cy="5067893"/>
            <a:chOff x="0" y="0"/>
            <a:chExt cx="9027716" cy="5067893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0"/>
              <a:ext cx="902771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b="1" dirty="0">
                  <a:latin typeface="Vinnytsia Sans" panose="00000500000000000000" pitchFamily="50" charset="0"/>
                  <a:cs typeface="Times New Roman" panose="02020603050405020304" pitchFamily="18" charset="0"/>
                </a:rPr>
                <a:t>Будівництво Вінницького регіонального клінічно лікувально-діагностичного центру серцево-судинної патології по </a:t>
              </a:r>
            </a:p>
            <a:p>
              <a:pPr algn="ctr"/>
              <a:r>
                <a:rPr lang="uk-UA" b="1" dirty="0">
                  <a:latin typeface="Vinnytsia Sans" panose="00000500000000000000" pitchFamily="50" charset="0"/>
                  <a:cs typeface="Times New Roman" panose="02020603050405020304" pitchFamily="18" charset="0"/>
                </a:rPr>
                <a:t>вул. Хмельницьке шосе в м. Вінниці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56937" y="4421562"/>
              <a:ext cx="419669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uk-UA" i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Vinnytsia Sans" panose="00000500000000000000" pitchFamily="50" charset="0"/>
                </a:rPr>
                <a:t>Вартість об'єкту: 1060,604 млн грн</a:t>
              </a:r>
            </a:p>
            <a:p>
              <a:r>
                <a:rPr lang="uk-UA" i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Vinnytsia Sans" panose="00000500000000000000" pitchFamily="50" charset="0"/>
                </a:rPr>
                <a:t>Площа : 16525,8 м2</a:t>
              </a: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1617" y="994635"/>
              <a:ext cx="2359025" cy="15812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08598" y="981867"/>
              <a:ext cx="2184211" cy="16067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2933" y="1030424"/>
              <a:ext cx="2533374" cy="27187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062" y="2675893"/>
              <a:ext cx="1519612" cy="15761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71373" y="2774259"/>
              <a:ext cx="2196444" cy="21253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6457" y="2879043"/>
              <a:ext cx="1395733" cy="13656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7179" y="3356887"/>
              <a:ext cx="1851419" cy="15798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456144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72782" y="908049"/>
            <a:ext cx="4323079" cy="3587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800" i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Департаментом капітального будівництва виконані </a:t>
            </a:r>
            <a:r>
              <a:rPr lang="uk-UA" sz="2800" i="1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проєктні</a:t>
            </a:r>
            <a:r>
              <a:rPr lang="uk-UA" sz="2800" i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 роботи на загальну суму 27,2 млн грн по наступним об'єктам: </a:t>
            </a:r>
          </a:p>
        </p:txBody>
      </p:sp>
    </p:spTree>
    <p:extLst>
      <p:ext uri="{BB962C8B-B14F-4D97-AF65-F5344CB8AC3E}">
        <p14:creationId xmlns:p14="http://schemas.microsoft.com/office/powerpoint/2010/main" val="1642670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увати 6"/>
          <p:cNvGrpSpPr/>
          <p:nvPr/>
        </p:nvGrpSpPr>
        <p:grpSpPr>
          <a:xfrm>
            <a:off x="100899" y="6894"/>
            <a:ext cx="8848368" cy="5160082"/>
            <a:chOff x="100899" y="6894"/>
            <a:chExt cx="8848368" cy="5160082"/>
          </a:xfrm>
        </p:grpSpPr>
        <p:sp>
          <p:nvSpPr>
            <p:cNvPr id="2" name="Прямокутник 1"/>
            <p:cNvSpPr/>
            <p:nvPr/>
          </p:nvSpPr>
          <p:spPr>
            <a:xfrm>
              <a:off x="100899" y="6894"/>
              <a:ext cx="49664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uk-UA" dirty="0">
                  <a:latin typeface="Vinnytsia Sans" panose="00000500000000000000" pitchFamily="50" charset="0"/>
                </a:rPr>
                <a:t>Нове будівництво </a:t>
              </a:r>
              <a:r>
                <a:rPr lang="uk-UA" dirty="0" err="1">
                  <a:latin typeface="Vinnytsia Sans" panose="00000500000000000000" pitchFamily="50" charset="0"/>
                </a:rPr>
                <a:t>автодорожного</a:t>
              </a:r>
              <a:r>
                <a:rPr lang="uk-UA" dirty="0">
                  <a:latin typeface="Vinnytsia Sans" panose="00000500000000000000" pitchFamily="50" charset="0"/>
                </a:rPr>
                <a:t> шляхопроводу через залізничні колії «У створі вул. Академіка Янгеля та вул. Левка Лук'яненка» у м. Вінниці</a:t>
              </a:r>
            </a:p>
          </p:txBody>
        </p:sp>
        <p:sp>
          <p:nvSpPr>
            <p:cNvPr id="3" name="Прямокутник 2"/>
            <p:cNvSpPr/>
            <p:nvPr/>
          </p:nvSpPr>
          <p:spPr>
            <a:xfrm>
              <a:off x="155226" y="4428312"/>
              <a:ext cx="469758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uk-UA" sz="1400" dirty="0">
                  <a:latin typeface="Vinnytsia Sans" panose="00000500000000000000" pitchFamily="50" charset="0"/>
                </a:rPr>
                <a:t>Вартість </a:t>
              </a:r>
              <a:r>
                <a:rPr lang="uk-UA" sz="1400" dirty="0" err="1">
                  <a:latin typeface="Vinnytsia Sans" panose="00000500000000000000" pitchFamily="50" charset="0"/>
                </a:rPr>
                <a:t>проєктних</a:t>
              </a:r>
              <a:r>
                <a:rPr lang="uk-UA" sz="1400" dirty="0">
                  <a:latin typeface="Vinnytsia Sans" panose="00000500000000000000" pitchFamily="50" charset="0"/>
                </a:rPr>
                <a:t> робіт: 5,6 млн грн;</a:t>
              </a:r>
            </a:p>
            <a:p>
              <a:pPr lvl="0"/>
              <a:r>
                <a:rPr lang="uk-UA" sz="1400" dirty="0">
                  <a:latin typeface="Vinnytsia Sans" panose="00000500000000000000" pitchFamily="50" charset="0"/>
                </a:rPr>
                <a:t>Протяжність мостової споруди- 627 м;</a:t>
              </a:r>
            </a:p>
            <a:p>
              <a:pPr lvl="0"/>
              <a:r>
                <a:rPr lang="uk-UA" sz="1400" dirty="0">
                  <a:latin typeface="Vinnytsia Sans" panose="00000500000000000000" pitchFamily="50" charset="0"/>
                </a:rPr>
                <a:t>Кількість смуг руху-4.</a:t>
              </a: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2154" y="1271904"/>
              <a:ext cx="4494946" cy="30917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33079" y="2447746"/>
              <a:ext cx="3916188" cy="26322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33079" y="66200"/>
              <a:ext cx="3916188" cy="21994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914505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69" y="1026481"/>
            <a:ext cx="4187663" cy="2300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4183" y="1026481"/>
            <a:ext cx="4229100" cy="2321926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434810" y="-25082"/>
            <a:ext cx="81322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nytsia Sans"/>
                <a:cs typeface="Times New Roman" panose="02020603050405020304" pitchFamily="18" charset="0"/>
              </a:rPr>
              <a:t>Об'єкти, в рамках </a:t>
            </a:r>
            <a:r>
              <a:rPr lang="uk-UA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nytsia Sans"/>
                <a:cs typeface="Times New Roman" panose="02020603050405020304" pitchFamily="18" charset="0"/>
              </a:rPr>
              <a:t>проєкту</a:t>
            </a:r>
            <a:r>
              <a:rPr lang="uk-UA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nytsia Sans"/>
                <a:cs typeface="Times New Roman" panose="02020603050405020304" pitchFamily="18" charset="0"/>
              </a:rPr>
              <a:t> "Енергоефективність громадських будівель в Україні", що фінансуватиметься</a:t>
            </a:r>
            <a:r>
              <a:rPr 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nytsia Sans"/>
                <a:cs typeface="Times New Roman" panose="02020603050405020304" pitchFamily="18" charset="0"/>
              </a:rPr>
              <a:t> </a:t>
            </a:r>
            <a:r>
              <a:rPr lang="uk-UA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nytsia Sans"/>
                <a:cs typeface="Times New Roman" panose="02020603050405020304" pitchFamily="18" charset="0"/>
              </a:rPr>
              <a:t>Є</a:t>
            </a:r>
            <a:r>
              <a:rPr lang="uk-UA" sz="1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nytsia Sans"/>
                <a:cs typeface="Times New Roman" panose="02020603050405020304" pitchFamily="18" charset="0"/>
              </a:rPr>
              <a:t>диним </a:t>
            </a:r>
            <a:r>
              <a:rPr lang="uk-UA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nytsia Sans"/>
                <a:cs typeface="Times New Roman" panose="02020603050405020304" pitchFamily="18" charset="0"/>
              </a:rPr>
              <a:t>інвестиційним банком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26457" y="3348407"/>
            <a:ext cx="9245601" cy="449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1100" dirty="0">
                <a:latin typeface="Vinnytsia Serif"/>
                <a:ea typeface="Calibri" panose="020F0502020204030204" pitchFamily="34" charset="0"/>
                <a:cs typeface="Times New Roman" panose="02020603050405020304" pitchFamily="18" charset="0"/>
              </a:rPr>
              <a:t>Реконструкція будівлі (</a:t>
            </a:r>
            <a:r>
              <a:rPr lang="uk-UA" sz="1100" dirty="0" err="1">
                <a:latin typeface="Vinnytsia Serif"/>
                <a:ea typeface="Calibri" panose="020F0502020204030204" pitchFamily="34" charset="0"/>
                <a:cs typeface="Times New Roman" panose="02020603050405020304" pitchFamily="18" charset="0"/>
              </a:rPr>
              <a:t>термомодернізація</a:t>
            </a:r>
            <a:r>
              <a:rPr lang="uk-UA" sz="1100" dirty="0">
                <a:latin typeface="Vinnytsia Serif"/>
                <a:ea typeface="Calibri" panose="020F0502020204030204" pitchFamily="34" charset="0"/>
                <a:cs typeface="Times New Roman" panose="02020603050405020304" pitchFamily="18" charset="0"/>
              </a:rPr>
              <a:t>) комунального закладу «Загальноосвітня школа І-ПІ ступенів </a:t>
            </a:r>
            <a:r>
              <a:rPr lang="uk-UA" sz="1100" dirty="0" err="1">
                <a:latin typeface="Vinnytsia Serif"/>
                <a:ea typeface="Calibri" panose="020F0502020204030204" pitchFamily="34" charset="0"/>
                <a:cs typeface="Times New Roman" panose="02020603050405020304" pitchFamily="18" charset="0"/>
              </a:rPr>
              <a:t>гуманітарно</a:t>
            </a:r>
            <a:r>
              <a:rPr lang="uk-UA" sz="1100" dirty="0">
                <a:latin typeface="Vinnytsia Serif"/>
                <a:ea typeface="Calibri" panose="020F0502020204030204" pitchFamily="34" charset="0"/>
                <a:cs typeface="Times New Roman" panose="02020603050405020304" pitchFamily="18" charset="0"/>
              </a:rPr>
              <a:t>-естетичний колегіум №29 </a:t>
            </a:r>
            <a:r>
              <a:rPr lang="uk-UA" sz="1100" dirty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Вінницької</a:t>
            </a:r>
            <a:r>
              <a:rPr lang="uk-UA" sz="1100" dirty="0">
                <a:latin typeface="Vinnytsia Serif"/>
                <a:ea typeface="Calibri" panose="020F0502020204030204" pitchFamily="34" charset="0"/>
                <a:cs typeface="Times New Roman" panose="02020603050405020304" pitchFamily="18" charset="0"/>
              </a:rPr>
              <a:t> міської ради» по вул. Київська, 149 в м. Вінниця», (заходи з енергозбереження). </a:t>
            </a:r>
            <a:endParaRPr lang="uk-UA" sz="1100" dirty="0">
              <a:effectLst/>
              <a:latin typeface="Vinnytsia Serif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-41277" y="518650"/>
            <a:ext cx="463550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900" dirty="0">
                <a:latin typeface="Vinnytsia Serif"/>
                <a:cs typeface="Times New Roman" panose="02020603050405020304" pitchFamily="18" charset="0"/>
              </a:rPr>
              <a:t>Реконструкція будівлі (</a:t>
            </a:r>
            <a:r>
              <a:rPr lang="uk-UA" sz="900" dirty="0" err="1">
                <a:latin typeface="Vinnytsia Serif"/>
                <a:cs typeface="Times New Roman" panose="02020603050405020304" pitchFamily="18" charset="0"/>
              </a:rPr>
              <a:t>термомодернізація</a:t>
            </a:r>
            <a:r>
              <a:rPr lang="uk-UA" sz="900" dirty="0">
                <a:latin typeface="Vinnytsia Serif"/>
                <a:cs typeface="Times New Roman" panose="02020603050405020304" pitchFamily="18" charset="0"/>
              </a:rPr>
              <a:t>) комунального закладу «Дошкільний навчальний </a:t>
            </a:r>
            <a:r>
              <a:rPr lang="uk-UA" sz="900" dirty="0">
                <a:latin typeface="Vinnytsia Sans" panose="00000500000000000000" pitchFamily="50" charset="0"/>
                <a:cs typeface="Times New Roman" panose="02020603050405020304" pitchFamily="18" charset="0"/>
              </a:rPr>
              <a:t>заклад</a:t>
            </a:r>
            <a:r>
              <a:rPr lang="uk-UA" sz="900" dirty="0">
                <a:latin typeface="Vinnytsia Serif"/>
                <a:cs typeface="Times New Roman" panose="02020603050405020304" pitchFamily="18" charset="0"/>
              </a:rPr>
              <a:t> №38 Вінницької міської ради» по вул. Юрія Смірнова, 6а в м. Вінниця», (заходи з енергозбереження). 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4389069" y="515758"/>
            <a:ext cx="4685563" cy="53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900" dirty="0">
                <a:latin typeface="Vinnytsia Serif"/>
                <a:ea typeface="Calibri" panose="020F0502020204030204" pitchFamily="34" charset="0"/>
                <a:cs typeface="Times New Roman" panose="02020603050405020304" pitchFamily="18" charset="0"/>
              </a:rPr>
              <a:t>Реконструкція будівлі (</a:t>
            </a:r>
            <a:r>
              <a:rPr lang="uk-UA" sz="900" dirty="0" err="1">
                <a:latin typeface="Vinnytsia Serif"/>
                <a:ea typeface="Calibri" panose="020F0502020204030204" pitchFamily="34" charset="0"/>
                <a:cs typeface="Times New Roman" panose="02020603050405020304" pitchFamily="18" charset="0"/>
              </a:rPr>
              <a:t>термомодернізація</a:t>
            </a:r>
            <a:r>
              <a:rPr lang="uk-UA" sz="900" dirty="0">
                <a:latin typeface="Vinnytsia Serif"/>
                <a:ea typeface="Calibri" panose="020F0502020204030204" pitchFamily="34" charset="0"/>
                <a:cs typeface="Times New Roman" panose="02020603050405020304" pitchFamily="18" charset="0"/>
              </a:rPr>
              <a:t>) комунального закладу «Дошкільний навчальний </a:t>
            </a:r>
            <a:r>
              <a:rPr lang="uk-UA" sz="900" dirty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заклад</a:t>
            </a:r>
            <a:r>
              <a:rPr lang="uk-UA" sz="900" dirty="0">
                <a:latin typeface="Vinnytsia Serif"/>
                <a:ea typeface="Calibri" panose="020F0502020204030204" pitchFamily="34" charset="0"/>
                <a:cs typeface="Times New Roman" panose="02020603050405020304" pitchFamily="18" charset="0"/>
              </a:rPr>
              <a:t> №74 Вінницької міської ради» по вул. Андрія </a:t>
            </a:r>
            <a:r>
              <a:rPr lang="uk-UA" sz="900" dirty="0" err="1">
                <a:latin typeface="Vinnytsia Serif"/>
                <a:ea typeface="Calibri" panose="020F0502020204030204" pitchFamily="34" charset="0"/>
                <a:cs typeface="Times New Roman" panose="02020603050405020304" pitchFamily="18" charset="0"/>
              </a:rPr>
              <a:t>Первозванного</a:t>
            </a:r>
            <a:r>
              <a:rPr lang="uk-UA" sz="900" dirty="0">
                <a:latin typeface="Vinnytsia Serif"/>
                <a:ea typeface="Calibri" panose="020F0502020204030204" pitchFamily="34" charset="0"/>
                <a:cs typeface="Times New Roman" panose="02020603050405020304" pitchFamily="18" charset="0"/>
              </a:rPr>
              <a:t>, 68 в м. Вінниця», (заходи з енергозбереження). </a:t>
            </a:r>
            <a:endParaRPr lang="uk-UA" sz="900" dirty="0">
              <a:effectLst/>
              <a:latin typeface="Vinnytsia Serif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55814"/>
            <a:ext cx="9144000" cy="1370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3087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70176"/>
            <a:ext cx="4572000" cy="8796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200" dirty="0">
                <a:latin typeface="Vinnytsia Sans" panose="00000500000000000000" pitchFamily="50" charset="0"/>
                <a:cs typeface="Times New Roman" panose="02020603050405020304" pitchFamily="18" charset="0"/>
              </a:rPr>
              <a:t>Реконструкція будівлі (</a:t>
            </a:r>
            <a:r>
              <a:rPr lang="uk-UA" sz="1200" dirty="0" err="1">
                <a:latin typeface="Vinnytsia Sans" panose="00000500000000000000" pitchFamily="50" charset="0"/>
                <a:cs typeface="Times New Roman" panose="02020603050405020304" pitchFamily="18" charset="0"/>
              </a:rPr>
              <a:t>термомодернізація</a:t>
            </a:r>
            <a:r>
              <a:rPr lang="uk-UA" sz="1200" dirty="0">
                <a:latin typeface="Vinnytsia Sans" panose="00000500000000000000" pitchFamily="50" charset="0"/>
                <a:cs typeface="Times New Roman" panose="02020603050405020304" pitchFamily="18" charset="0"/>
              </a:rPr>
              <a:t>) комунального закладу «Загальноосвітня школа І-ІІІ ступенів №31 Вінницької міської ради» по вул. Богдана Ступки, 13 в м. Вінниця», (заходи з енергозбереження).</a:t>
            </a:r>
            <a:endParaRPr lang="uk-UA" sz="1200" dirty="0">
              <a:effectLst/>
              <a:latin typeface="Vinnytsia Sans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4762501" y="4900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200" dirty="0">
                <a:latin typeface="Vinnytsia Sans" panose="00000500000000000000" pitchFamily="50" charset="0"/>
                <a:cs typeface="Times New Roman" panose="02020603050405020304" pitchFamily="18" charset="0"/>
              </a:rPr>
              <a:t>Реконструкція будівлі (</a:t>
            </a:r>
            <a:r>
              <a:rPr lang="uk-UA" sz="1200" dirty="0" err="1">
                <a:latin typeface="Vinnytsia Sans" panose="00000500000000000000" pitchFamily="50" charset="0"/>
                <a:cs typeface="Times New Roman" panose="02020603050405020304" pitchFamily="18" charset="0"/>
              </a:rPr>
              <a:t>термомодернізація</a:t>
            </a:r>
            <a:r>
              <a:rPr lang="uk-UA" sz="1200" dirty="0">
                <a:latin typeface="Vinnytsia Sans" panose="00000500000000000000" pitchFamily="50" charset="0"/>
                <a:cs typeface="Times New Roman" panose="02020603050405020304" pitchFamily="18" charset="0"/>
              </a:rPr>
              <a:t>) комунального закладу «Центр первинної медико-санітарної допомоги №5 по вул. </a:t>
            </a:r>
            <a:r>
              <a:rPr lang="uk-UA" sz="1200" dirty="0" err="1">
                <a:latin typeface="Vinnytsia Sans" panose="00000500000000000000" pitchFamily="50" charset="0"/>
                <a:cs typeface="Times New Roman" panose="02020603050405020304" pitchFamily="18" charset="0"/>
              </a:rPr>
              <a:t>Замостянська</a:t>
            </a:r>
            <a:r>
              <a:rPr lang="uk-UA" sz="1200" dirty="0">
                <a:latin typeface="Vinnytsia Sans" panose="00000500000000000000" pitchFamily="50" charset="0"/>
                <a:cs typeface="Times New Roman" panose="02020603050405020304" pitchFamily="18" charset="0"/>
              </a:rPr>
              <a:t>, 49 в м. Вінниця», (заходи з енергозбереження). </a:t>
            </a:r>
          </a:p>
        </p:txBody>
      </p:sp>
      <p:sp>
        <p:nvSpPr>
          <p:cNvPr id="7" name="Прямокутник 6"/>
          <p:cNvSpPr/>
          <p:nvPr/>
        </p:nvSpPr>
        <p:spPr>
          <a:xfrm>
            <a:off x="0" y="3288496"/>
            <a:ext cx="914400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100" dirty="0">
                <a:latin typeface="Vinnytsia Sans" panose="00000500000000000000" pitchFamily="50" charset="0"/>
                <a:cs typeface="Times New Roman" panose="02020603050405020304" pitchFamily="18" charset="0"/>
              </a:rPr>
              <a:t>Реконструкція будівлі (</a:t>
            </a:r>
            <a:r>
              <a:rPr lang="uk-UA" sz="1100" dirty="0" err="1">
                <a:latin typeface="Vinnytsia Sans" panose="00000500000000000000" pitchFamily="50" charset="0"/>
                <a:cs typeface="Times New Roman" panose="02020603050405020304" pitchFamily="18" charset="0"/>
              </a:rPr>
              <a:t>термомодернізація</a:t>
            </a:r>
            <a:r>
              <a:rPr lang="uk-UA" sz="1100" dirty="0">
                <a:latin typeface="Vinnytsia Sans" panose="00000500000000000000" pitchFamily="50" charset="0"/>
                <a:cs typeface="Times New Roman" panose="02020603050405020304" pitchFamily="18" charset="0"/>
              </a:rPr>
              <a:t>) комунального некомерційного підприємства «Вінницька міська клінічна лікарня швидкої медичної допомоги» по вул. Київська, 68 в м. Вінниці, (заходи з енергозбереження).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50733"/>
            <a:ext cx="9144000" cy="1392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67" y="974577"/>
            <a:ext cx="4487333" cy="1964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501" y="897509"/>
            <a:ext cx="4148666" cy="2390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9378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4838700" y="90111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200" dirty="0">
                <a:latin typeface="Vinnytsia Sans" panose="00000500000000000000" pitchFamily="50" charset="0"/>
                <a:cs typeface="Times New Roman" panose="02020603050405020304" pitchFamily="18" charset="0"/>
              </a:rPr>
              <a:t>Реконструкція приміщень будівлі під міський архів по вул. Стрілецькій, 57 в м. Вінниці (заходи з енергозбереження)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0533" y="1547446"/>
            <a:ext cx="4453467" cy="3157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кутник 3"/>
          <p:cNvSpPr/>
          <p:nvPr/>
        </p:nvSpPr>
        <p:spPr>
          <a:xfrm>
            <a:off x="-42334" y="0"/>
            <a:ext cx="53795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>
                <a:latin typeface="Vinnytsia Sans" panose="00000500000000000000" pitchFamily="50" charset="0"/>
                <a:cs typeface="Times New Roman" panose="02020603050405020304" pitchFamily="18" charset="0"/>
              </a:rPr>
              <a:t>Реконструкція</a:t>
            </a:r>
            <a:r>
              <a:rPr lang="ru-RU" sz="1200" dirty="0"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  <a:cs typeface="Times New Roman" panose="02020603050405020304" pitchFamily="18" charset="0"/>
              </a:rPr>
              <a:t>будівлі</a:t>
            </a:r>
            <a:r>
              <a:rPr lang="ru-RU" sz="1200" dirty="0">
                <a:latin typeface="Vinnytsia Sans" panose="00000500000000000000" pitchFamily="50" charset="0"/>
                <a:cs typeface="Times New Roman" panose="02020603050405020304" pitchFamily="18" charset="0"/>
              </a:rPr>
              <a:t> (</a:t>
            </a:r>
            <a:r>
              <a:rPr lang="ru-RU" sz="1200" dirty="0" err="1">
                <a:latin typeface="Vinnytsia Sans" panose="00000500000000000000" pitchFamily="50" charset="0"/>
                <a:cs typeface="Times New Roman" panose="02020603050405020304" pitchFamily="18" charset="0"/>
              </a:rPr>
              <a:t>термомодернізація</a:t>
            </a:r>
            <a:r>
              <a:rPr lang="ru-RU" sz="1200" dirty="0">
                <a:latin typeface="Vinnytsia Sans" panose="00000500000000000000" pitchFamily="50" charset="0"/>
                <a:cs typeface="Times New Roman" panose="02020603050405020304" pitchFamily="18" charset="0"/>
              </a:rPr>
              <a:t>) </a:t>
            </a:r>
            <a:r>
              <a:rPr lang="ru-RU" sz="1200" dirty="0" err="1">
                <a:latin typeface="Vinnytsia Sans" panose="00000500000000000000" pitchFamily="50" charset="0"/>
                <a:cs typeface="Times New Roman" panose="02020603050405020304" pitchFamily="18" charset="0"/>
              </a:rPr>
              <a:t>пологового</a:t>
            </a:r>
            <a:r>
              <a:rPr lang="ru-RU" sz="1200" dirty="0"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  <a:cs typeface="Times New Roman" panose="02020603050405020304" pitchFamily="18" charset="0"/>
              </a:rPr>
              <a:t>будинку</a:t>
            </a:r>
            <a:r>
              <a:rPr lang="ru-RU" sz="1200" dirty="0">
                <a:latin typeface="Vinnytsia Sans" panose="00000500000000000000" pitchFamily="50" charset="0"/>
                <a:cs typeface="Times New Roman" panose="02020603050405020304" pitchFamily="18" charset="0"/>
              </a:rPr>
              <a:t> по просп. </a:t>
            </a:r>
            <a:r>
              <a:rPr lang="ru-RU" sz="1200" dirty="0" err="1">
                <a:latin typeface="Vinnytsia Sans" panose="00000500000000000000" pitchFamily="50" charset="0"/>
                <a:cs typeface="Times New Roman" panose="02020603050405020304" pitchFamily="18" charset="0"/>
              </a:rPr>
              <a:t>Коцюбинського</a:t>
            </a:r>
            <a:r>
              <a:rPr lang="ru-RU" sz="1200" dirty="0">
                <a:latin typeface="Vinnytsia Sans" panose="00000500000000000000" pitchFamily="50" charset="0"/>
                <a:cs typeface="Times New Roman" panose="02020603050405020304" pitchFamily="18" charset="0"/>
              </a:rPr>
              <a:t>, 50 у </a:t>
            </a:r>
            <a:r>
              <a:rPr lang="ru-RU" sz="1200" dirty="0" err="1">
                <a:latin typeface="Vinnytsia Sans" panose="00000500000000000000" pitchFamily="50" charset="0"/>
                <a:cs typeface="Times New Roman" panose="02020603050405020304" pitchFamily="18" charset="0"/>
              </a:rPr>
              <a:t>м.Вінниці</a:t>
            </a:r>
            <a:r>
              <a:rPr lang="ru-RU" sz="1200" dirty="0">
                <a:latin typeface="Vinnytsia Sans" panose="00000500000000000000" pitchFamily="50" charset="0"/>
                <a:cs typeface="Times New Roman" panose="02020603050405020304" pitchFamily="18" charset="0"/>
              </a:rPr>
              <a:t> з </a:t>
            </a:r>
            <a:r>
              <a:rPr lang="ru-RU" sz="1200" dirty="0" err="1">
                <a:latin typeface="Vinnytsia Sans" panose="00000500000000000000" pitchFamily="50" charset="0"/>
                <a:cs typeface="Times New Roman" panose="02020603050405020304" pitchFamily="18" charset="0"/>
              </a:rPr>
              <a:t>улаштуванням</a:t>
            </a:r>
            <a:r>
              <a:rPr lang="ru-RU" sz="1200" dirty="0"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  <a:cs typeface="Times New Roman" panose="02020603050405020304" pitchFamily="18" charset="0"/>
              </a:rPr>
              <a:t>найпростішого</a:t>
            </a:r>
            <a:r>
              <a:rPr lang="ru-RU" sz="1200" dirty="0"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Vinnytsia Sans" panose="00000500000000000000" pitchFamily="50" charset="0"/>
                <a:cs typeface="Times New Roman" panose="02020603050405020304" pitchFamily="18" charset="0"/>
              </a:rPr>
              <a:t>укриття</a:t>
            </a:r>
            <a:r>
              <a:rPr lang="ru-RU" sz="1200" dirty="0">
                <a:latin typeface="Vinnytsia Sans" panose="00000500000000000000" pitchFamily="50" charset="0"/>
                <a:cs typeface="Times New Roman" panose="02020603050405020304" pitchFamily="18" charset="0"/>
              </a:rPr>
              <a:t> (заходи з </a:t>
            </a:r>
            <a:r>
              <a:rPr lang="ru-RU" sz="1200" dirty="0" err="1">
                <a:latin typeface="Vinnytsia Sans" panose="00000500000000000000" pitchFamily="50" charset="0"/>
                <a:cs typeface="Times New Roman" panose="02020603050405020304" pitchFamily="18" charset="0"/>
              </a:rPr>
              <a:t>енергозбереження</a:t>
            </a:r>
            <a:r>
              <a:rPr lang="ru-RU" sz="1200" dirty="0">
                <a:latin typeface="Vinnytsia Sans" panose="00000500000000000000" pitchFamily="50" charset="0"/>
                <a:cs typeface="Times New Roman" panose="02020603050405020304" pitchFamily="18" charset="0"/>
              </a:rPr>
              <a:t>)</a:t>
            </a:r>
            <a:endParaRPr lang="uk-UA" sz="1200" dirty="0"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537" t="20247" r="6898" b="1317"/>
          <a:stretch/>
        </p:blipFill>
        <p:spPr>
          <a:xfrm>
            <a:off x="162720" y="577849"/>
            <a:ext cx="4350854" cy="2167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472" t="17201" r="11018" b="4775"/>
          <a:stretch/>
        </p:blipFill>
        <p:spPr>
          <a:xfrm>
            <a:off x="162720" y="2836333"/>
            <a:ext cx="4350854" cy="2264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47505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1453</TotalTime>
  <Words>2014</Words>
  <Application>Microsoft Office PowerPoint</Application>
  <PresentationFormat>Екран (16:9)</PresentationFormat>
  <Paragraphs>182</Paragraphs>
  <Slides>35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Vinnytsia Sans</vt:lpstr>
      <vt:lpstr>Vinnytsia Serif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Мірчук Сергій Валерійович</dc:creator>
  <cp:lastModifiedBy>Темний Сергій Вадимович</cp:lastModifiedBy>
  <cp:revision>55</cp:revision>
  <dcterms:created xsi:type="dcterms:W3CDTF">2020-06-23T09:28:56Z</dcterms:created>
  <dcterms:modified xsi:type="dcterms:W3CDTF">2025-07-31T07:43:10Z</dcterms:modified>
</cp:coreProperties>
</file>